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customXml/itemProps1.xml" ContentType="application/vnd.openxmlformats-officedocument.customXmlPropertie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customXml/itemProps2.xml" ContentType="application/vnd.openxmlformats-officedocument.customXmlPropertie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65" r:id="rId3"/>
    <p:sldId id="266" r:id="rId4"/>
    <p:sldId id="293" r:id="rId5"/>
    <p:sldId id="260" r:id="rId6"/>
    <p:sldId id="264" r:id="rId7"/>
    <p:sldId id="263" r:id="rId8"/>
    <p:sldId id="268" r:id="rId9"/>
    <p:sldId id="267" r:id="rId10"/>
    <p:sldId id="269" r:id="rId11"/>
    <p:sldId id="270" r:id="rId12"/>
    <p:sldId id="271" r:id="rId13"/>
    <p:sldId id="272" r:id="rId14"/>
    <p:sldId id="273" r:id="rId15"/>
    <p:sldId id="288" r:id="rId16"/>
    <p:sldId id="274" r:id="rId17"/>
    <p:sldId id="275" r:id="rId18"/>
    <p:sldId id="278" r:id="rId19"/>
    <p:sldId id="279" r:id="rId20"/>
    <p:sldId id="276" r:id="rId21"/>
    <p:sldId id="289" r:id="rId22"/>
    <p:sldId id="281" r:id="rId23"/>
    <p:sldId id="282" r:id="rId24"/>
    <p:sldId id="284" r:id="rId25"/>
    <p:sldId id="285" r:id="rId26"/>
    <p:sldId id="286" r:id="rId27"/>
    <p:sldId id="290" r:id="rId28"/>
    <p:sldId id="287" r:id="rId29"/>
    <p:sldId id="291" r:id="rId30"/>
    <p:sldId id="292"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CD43"/>
    <a:srgbClr val="E9F5DB"/>
    <a:srgbClr val="D4ECB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383" autoAdjust="0"/>
  </p:normalViewPr>
  <p:slideViewPr>
    <p:cSldViewPr>
      <p:cViewPr>
        <p:scale>
          <a:sx n="60" d="100"/>
          <a:sy n="60" d="100"/>
        </p:scale>
        <p:origin x="-725" y="-1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9DBF92-79F2-454C-A7E2-D859F0A66806}" type="datetimeFigureOut">
              <a:rPr lang="en-US" smtClean="0"/>
              <a:pPr/>
              <a:t>2/6/2014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E4781B-F2DB-4907-BC5D-23D59AC08395}" type="slidenum">
              <a:rPr lang="en-US" smtClean="0"/>
              <a:pPr/>
              <a:t>‹#›</a:t>
            </a:fld>
            <a:endParaRPr lang="en-US" dirty="0"/>
          </a:p>
        </p:txBody>
      </p:sp>
    </p:spTree>
    <p:extLst>
      <p:ext uri="{BB962C8B-B14F-4D97-AF65-F5344CB8AC3E}">
        <p14:creationId xmlns:p14="http://schemas.microsoft.com/office/powerpoint/2010/main" xmlns="" val="3333476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E4781B-F2DB-4907-BC5D-23D59AC08395}" type="slidenum">
              <a:rPr lang="en-US" smtClean="0"/>
              <a:pPr/>
              <a:t>2</a:t>
            </a:fld>
            <a:endParaRPr lang="en-US" dirty="0"/>
          </a:p>
        </p:txBody>
      </p:sp>
    </p:spTree>
    <p:extLst>
      <p:ext uri="{BB962C8B-B14F-4D97-AF65-F5344CB8AC3E}">
        <p14:creationId xmlns:p14="http://schemas.microsoft.com/office/powerpoint/2010/main" xmlns="" val="3291793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If improvements are distributed equally</a:t>
            </a:r>
            <a:r>
              <a:rPr lang="en-US" baseline="0" dirty="0" smtClean="0"/>
              <a:t> within the region, there are likely to be positive equity impacts. </a:t>
            </a:r>
          </a:p>
          <a:p>
            <a:pPr>
              <a:buFontTx/>
              <a:buChar char="-"/>
            </a:pPr>
            <a:r>
              <a:rPr lang="en-US" baseline="0" dirty="0" smtClean="0"/>
              <a:t> There are not many direct economic impacts from improving public transportation. However, using active modes reduces the cost of transportation leading to indirect benefits.  </a:t>
            </a:r>
          </a:p>
          <a:p>
            <a:pPr>
              <a:buFontTx/>
              <a:buChar char="-"/>
            </a:pPr>
            <a:r>
              <a:rPr lang="en-US" baseline="0" dirty="0" smtClean="0"/>
              <a:t>More walking and biking will improve public health. </a:t>
            </a:r>
          </a:p>
          <a:p>
            <a:pPr>
              <a:buFontTx/>
              <a:buChar char="-"/>
            </a:pPr>
            <a:endParaRPr lang="en-US" dirty="0"/>
          </a:p>
        </p:txBody>
      </p:sp>
      <p:sp>
        <p:nvSpPr>
          <p:cNvPr id="4" name="Slide Number Placeholder 3"/>
          <p:cNvSpPr>
            <a:spLocks noGrp="1"/>
          </p:cNvSpPr>
          <p:nvPr>
            <p:ph type="sldNum" sz="quarter" idx="10"/>
          </p:nvPr>
        </p:nvSpPr>
        <p:spPr/>
        <p:txBody>
          <a:bodyPr/>
          <a:lstStyle/>
          <a:p>
            <a:fld id="{CFE4781B-F2DB-4907-BC5D-23D59AC08395}" type="slidenum">
              <a:rPr lang="en-US" smtClean="0"/>
              <a:pPr/>
              <a:t>11</a:t>
            </a:fld>
            <a:endParaRPr lang="en-US" dirty="0"/>
          </a:p>
        </p:txBody>
      </p:sp>
    </p:spTree>
    <p:extLst>
      <p:ext uri="{BB962C8B-B14F-4D97-AF65-F5344CB8AC3E}">
        <p14:creationId xmlns:p14="http://schemas.microsoft.com/office/powerpoint/2010/main" xmlns="" val="76251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Transit amenities: add</a:t>
            </a:r>
            <a:r>
              <a:rPr lang="en-US" baseline="0" dirty="0" smtClean="0"/>
              <a:t> </a:t>
            </a:r>
            <a:r>
              <a:rPr lang="en-US" dirty="0" smtClean="0"/>
              <a:t>shelters, real-time</a:t>
            </a:r>
            <a:r>
              <a:rPr lang="en-US" baseline="0" dirty="0" smtClean="0"/>
              <a:t> schedule information, benches, etc. Makes transit more attractive. </a:t>
            </a:r>
          </a:p>
          <a:p>
            <a:pPr>
              <a:buFontTx/>
              <a:buChar char="-"/>
            </a:pPr>
            <a:r>
              <a:rPr lang="en-US" baseline="0" dirty="0" smtClean="0"/>
              <a:t> Reduce fares: reducing fares attracts more riders – on average, a 10% decrease in fares results in a 4% increase in ridership (dependent on local conditions)</a:t>
            </a:r>
          </a:p>
          <a:p>
            <a:pPr>
              <a:buFontTx/>
              <a:buChar char="-"/>
            </a:pPr>
            <a:r>
              <a:rPr lang="en-US" baseline="0" dirty="0" smtClean="0"/>
              <a:t> Increase service: Adding additional routes or increasing service frequencies (more busses per hour) attracts more riders. </a:t>
            </a:r>
          </a:p>
          <a:p>
            <a:pPr>
              <a:buFontTx/>
              <a:buChar char="-"/>
            </a:pPr>
            <a:r>
              <a:rPr lang="en-US" baseline="0" dirty="0" smtClean="0"/>
              <a:t> High capacity transit, like bus rapid transit or light rail, provides high-quality, high capacity transit service. These services are expensive and require accompanying land use changes to ensure that they are well-utilized. </a:t>
            </a:r>
          </a:p>
        </p:txBody>
      </p:sp>
      <p:sp>
        <p:nvSpPr>
          <p:cNvPr id="4" name="Slide Number Placeholder 3"/>
          <p:cNvSpPr>
            <a:spLocks noGrp="1"/>
          </p:cNvSpPr>
          <p:nvPr>
            <p:ph type="sldNum" sz="quarter" idx="10"/>
          </p:nvPr>
        </p:nvSpPr>
        <p:spPr/>
        <p:txBody>
          <a:bodyPr/>
          <a:lstStyle/>
          <a:p>
            <a:fld id="{CFE4781B-F2DB-4907-BC5D-23D59AC08395}" type="slidenum">
              <a:rPr lang="en-US" smtClean="0"/>
              <a:pPr/>
              <a:t>13</a:t>
            </a:fld>
            <a:endParaRPr lang="en-US" dirty="0"/>
          </a:p>
        </p:txBody>
      </p:sp>
    </p:spTree>
    <p:extLst>
      <p:ext uri="{BB962C8B-B14F-4D97-AF65-F5344CB8AC3E}">
        <p14:creationId xmlns:p14="http://schemas.microsoft.com/office/powerpoint/2010/main" xmlns="" val="543472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Transit improvements can improve equity outcomes if distributed fairly across the region. </a:t>
            </a:r>
          </a:p>
          <a:p>
            <a:pPr>
              <a:buFontTx/>
              <a:buChar char="-"/>
            </a:pPr>
            <a:r>
              <a:rPr lang="en-US" baseline="0" dirty="0" smtClean="0"/>
              <a:t> Transit reduces the cost of travel and can also stimulate development.</a:t>
            </a:r>
          </a:p>
          <a:p>
            <a:pPr>
              <a:buFontTx/>
              <a:buChar char="-"/>
            </a:pPr>
            <a:r>
              <a:rPr lang="en-US" baseline="0" dirty="0" smtClean="0"/>
              <a:t> Transit can help improve air quality and promote other forms of active transport, like biking and walking. </a:t>
            </a:r>
            <a:endParaRPr lang="en-US" dirty="0"/>
          </a:p>
        </p:txBody>
      </p:sp>
      <p:sp>
        <p:nvSpPr>
          <p:cNvPr id="4" name="Slide Number Placeholder 3"/>
          <p:cNvSpPr>
            <a:spLocks noGrp="1"/>
          </p:cNvSpPr>
          <p:nvPr>
            <p:ph type="sldNum" sz="quarter" idx="10"/>
          </p:nvPr>
        </p:nvSpPr>
        <p:spPr/>
        <p:txBody>
          <a:bodyPr/>
          <a:lstStyle/>
          <a:p>
            <a:fld id="{CFE4781B-F2DB-4907-BC5D-23D59AC08395}" type="slidenum">
              <a:rPr lang="en-US" smtClean="0"/>
              <a:pPr/>
              <a:t>14</a:t>
            </a:fld>
            <a:endParaRPr lang="en-US" dirty="0"/>
          </a:p>
        </p:txBody>
      </p:sp>
    </p:spTree>
    <p:extLst>
      <p:ext uri="{BB962C8B-B14F-4D97-AF65-F5344CB8AC3E}">
        <p14:creationId xmlns:p14="http://schemas.microsoft.com/office/powerpoint/2010/main" xmlns="" val="2871348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“Pricing” strategies</a:t>
            </a:r>
            <a:r>
              <a:rPr lang="en-US" baseline="0" dirty="0" smtClean="0"/>
              <a:t> change the cost of driving, making other transport modes more attractive. </a:t>
            </a:r>
            <a:endParaRPr lang="en-US" dirty="0"/>
          </a:p>
        </p:txBody>
      </p:sp>
      <p:sp>
        <p:nvSpPr>
          <p:cNvPr id="4" name="Slide Number Placeholder 3"/>
          <p:cNvSpPr>
            <a:spLocks noGrp="1"/>
          </p:cNvSpPr>
          <p:nvPr>
            <p:ph type="sldNum" sz="quarter" idx="10"/>
          </p:nvPr>
        </p:nvSpPr>
        <p:spPr/>
        <p:txBody>
          <a:bodyPr/>
          <a:lstStyle/>
          <a:p>
            <a:fld id="{CFE4781B-F2DB-4907-BC5D-23D59AC08395}" type="slidenum">
              <a:rPr lang="en-US" smtClean="0"/>
              <a:pPr/>
              <a:t>15</a:t>
            </a:fld>
            <a:endParaRPr lang="en-US" dirty="0"/>
          </a:p>
        </p:txBody>
      </p:sp>
    </p:spTree>
    <p:extLst>
      <p:ext uri="{BB962C8B-B14F-4D97-AF65-F5344CB8AC3E}">
        <p14:creationId xmlns:p14="http://schemas.microsoft.com/office/powerpoint/2010/main" xmlns="" val="1202992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Congestion</a:t>
            </a:r>
            <a:r>
              <a:rPr lang="en-US" baseline="0" dirty="0" smtClean="0"/>
              <a:t> pricing: charge drivers for driving during peak hours; the costs goes up as congestion increases. 	-Congestion pricing can reduce congestion and also encourage</a:t>
            </a:r>
          </a:p>
          <a:p>
            <a:pPr lvl="2">
              <a:buFontTx/>
              <a:buChar char="-"/>
            </a:pPr>
            <a:r>
              <a:rPr lang="en-US" baseline="0" dirty="0" smtClean="0"/>
              <a:t>Congestion pricing could potentially be implemented at the regional level, but it would likely be very costly. </a:t>
            </a:r>
          </a:p>
          <a:p>
            <a:pPr lvl="2">
              <a:buFontTx/>
              <a:buChar char="-"/>
            </a:pPr>
            <a:r>
              <a:rPr lang="en-US" baseline="0" dirty="0" smtClean="0"/>
              <a:t>There is potential to integrate congestion pricing with a mileage fee. </a:t>
            </a:r>
          </a:p>
          <a:p>
            <a:pPr>
              <a:buFontTx/>
              <a:buChar char="-"/>
            </a:pPr>
            <a:r>
              <a:rPr lang="en-US" baseline="0" dirty="0" smtClean="0"/>
              <a:t> Mileage fee: Oregon has tested a per-mile-travelled fee as a replacement for the gas tax. A per-mile fee is only practical to implement at the state level. </a:t>
            </a:r>
          </a:p>
          <a:p>
            <a:pPr>
              <a:buFontTx/>
              <a:buChar char="-"/>
            </a:pPr>
            <a:r>
              <a:rPr lang="en-US" baseline="0" dirty="0" smtClean="0"/>
              <a:t> Both strategies are effective at reducing driving and increasing use of alternate modes. </a:t>
            </a:r>
            <a:endParaRPr lang="en-US" dirty="0" smtClean="0"/>
          </a:p>
        </p:txBody>
      </p:sp>
      <p:sp>
        <p:nvSpPr>
          <p:cNvPr id="4" name="Slide Number Placeholder 3"/>
          <p:cNvSpPr>
            <a:spLocks noGrp="1"/>
          </p:cNvSpPr>
          <p:nvPr>
            <p:ph type="sldNum" sz="quarter" idx="10"/>
          </p:nvPr>
        </p:nvSpPr>
        <p:spPr/>
        <p:txBody>
          <a:bodyPr/>
          <a:lstStyle/>
          <a:p>
            <a:fld id="{CFE4781B-F2DB-4907-BC5D-23D59AC08395}" type="slidenum">
              <a:rPr lang="en-US" smtClean="0"/>
              <a:pPr/>
              <a:t>17</a:t>
            </a:fld>
            <a:endParaRPr lang="en-US" dirty="0"/>
          </a:p>
        </p:txBody>
      </p:sp>
    </p:spTree>
    <p:extLst>
      <p:ext uri="{BB962C8B-B14F-4D97-AF65-F5344CB8AC3E}">
        <p14:creationId xmlns:p14="http://schemas.microsoft.com/office/powerpoint/2010/main" xmlns="" val="2903468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 pricing strategies include parking pricing,</a:t>
            </a:r>
            <a:r>
              <a:rPr lang="en-US" baseline="0" dirty="0" smtClean="0"/>
              <a:t> increasing gas tax and carbon taxes. </a:t>
            </a:r>
            <a:endParaRPr lang="en-US" dirty="0"/>
          </a:p>
        </p:txBody>
      </p:sp>
      <p:sp>
        <p:nvSpPr>
          <p:cNvPr id="4" name="Slide Number Placeholder 3"/>
          <p:cNvSpPr>
            <a:spLocks noGrp="1"/>
          </p:cNvSpPr>
          <p:nvPr>
            <p:ph type="sldNum" sz="quarter" idx="10"/>
          </p:nvPr>
        </p:nvSpPr>
        <p:spPr/>
        <p:txBody>
          <a:bodyPr/>
          <a:lstStyle/>
          <a:p>
            <a:fld id="{CFE4781B-F2DB-4907-BC5D-23D59AC08395}" type="slidenum">
              <a:rPr lang="en-US" smtClean="0"/>
              <a:pPr/>
              <a:t>18</a:t>
            </a:fld>
            <a:endParaRPr lang="en-US" dirty="0"/>
          </a:p>
        </p:txBody>
      </p:sp>
    </p:spTree>
    <p:extLst>
      <p:ext uri="{BB962C8B-B14F-4D97-AF65-F5344CB8AC3E}">
        <p14:creationId xmlns:p14="http://schemas.microsoft.com/office/powerpoint/2010/main" xmlns="" val="1933974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Pay-as-you-drive</a:t>
            </a:r>
            <a:r>
              <a:rPr lang="en-US" baseline="0" dirty="0" smtClean="0"/>
              <a:t> insurance charges drivers for every mile they drive, as opposed to an annual or semi annual flat fee. Much like a mileage fee, pay-as-you-drive insurance generally encourages drivers to drive less.</a:t>
            </a:r>
          </a:p>
          <a:p>
            <a:pPr>
              <a:buFontTx/>
              <a:buChar char="-"/>
            </a:pPr>
            <a:r>
              <a:rPr lang="en-US" baseline="0" dirty="0" smtClean="0"/>
              <a:t> Charging for parking can have a big impact on mode choice – the higher the cost to park, the more likely a driver is to switch to an alternate mode. </a:t>
            </a:r>
          </a:p>
          <a:p>
            <a:pPr>
              <a:buFontTx/>
              <a:buChar char="-"/>
            </a:pPr>
            <a:r>
              <a:rPr lang="en-US" baseline="0" dirty="0" smtClean="0"/>
              <a:t> Increasing the gas tax and carbon pricing both increase the cost of driving and encourage switching to alternate modes. Carbon pricing – or a tax on carbon dioxide emissions -  is typically implemented as an additional charge on gasoline. </a:t>
            </a:r>
          </a:p>
          <a:p>
            <a:pPr>
              <a:buFontTx/>
              <a:buNone/>
            </a:pPr>
            <a:endParaRPr lang="en-US" baseline="0" dirty="0" smtClean="0"/>
          </a:p>
          <a:p>
            <a:pPr>
              <a:buFontTx/>
              <a:buChar char="-"/>
            </a:pPr>
            <a:endParaRPr lang="en-US" dirty="0"/>
          </a:p>
        </p:txBody>
      </p:sp>
      <p:sp>
        <p:nvSpPr>
          <p:cNvPr id="4" name="Slide Number Placeholder 3"/>
          <p:cNvSpPr>
            <a:spLocks noGrp="1"/>
          </p:cNvSpPr>
          <p:nvPr>
            <p:ph type="sldNum" sz="quarter" idx="10"/>
          </p:nvPr>
        </p:nvSpPr>
        <p:spPr/>
        <p:txBody>
          <a:bodyPr/>
          <a:lstStyle/>
          <a:p>
            <a:fld id="{CFE4781B-F2DB-4907-BC5D-23D59AC08395}" type="slidenum">
              <a:rPr lang="en-US" smtClean="0"/>
              <a:pPr/>
              <a:t>19</a:t>
            </a:fld>
            <a:endParaRPr lang="en-US" dirty="0"/>
          </a:p>
        </p:txBody>
      </p:sp>
    </p:spTree>
    <p:extLst>
      <p:ext uri="{BB962C8B-B14F-4D97-AF65-F5344CB8AC3E}">
        <p14:creationId xmlns:p14="http://schemas.microsoft.com/office/powerpoint/2010/main" xmlns="" val="3115267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Pricing</a:t>
            </a:r>
            <a:r>
              <a:rPr lang="en-US" baseline="0" dirty="0" smtClean="0"/>
              <a:t> strategies increase the cost of driving, which may disproportionately harm low-income individuals dependent on cars. These negative effects can be mitigated by ensuring quality transportation options are provided in low-income communities. </a:t>
            </a:r>
          </a:p>
          <a:p>
            <a:pPr>
              <a:buFontTx/>
              <a:buChar char="-"/>
            </a:pPr>
            <a:r>
              <a:rPr lang="en-US" dirty="0" smtClean="0"/>
              <a:t> While pricing strategies increase the cost of driving,</a:t>
            </a:r>
            <a:r>
              <a:rPr lang="en-US" baseline="0" dirty="0" smtClean="0"/>
              <a:t> they also generate new revenue for projects and improvements. </a:t>
            </a:r>
          </a:p>
          <a:p>
            <a:pPr>
              <a:buFontTx/>
              <a:buChar char="-"/>
            </a:pPr>
            <a:r>
              <a:rPr lang="en-US" baseline="0" dirty="0" smtClean="0"/>
              <a:t> Pricing strategies encourage drivers to shift to other modes like biking or walking. </a:t>
            </a:r>
            <a:endParaRPr lang="en-US" dirty="0"/>
          </a:p>
        </p:txBody>
      </p:sp>
      <p:sp>
        <p:nvSpPr>
          <p:cNvPr id="4" name="Slide Number Placeholder 3"/>
          <p:cNvSpPr>
            <a:spLocks noGrp="1"/>
          </p:cNvSpPr>
          <p:nvPr>
            <p:ph type="sldNum" sz="quarter" idx="10"/>
          </p:nvPr>
        </p:nvSpPr>
        <p:spPr/>
        <p:txBody>
          <a:bodyPr/>
          <a:lstStyle/>
          <a:p>
            <a:fld id="{CFE4781B-F2DB-4907-BC5D-23D59AC08395}" type="slidenum">
              <a:rPr lang="en-US" smtClean="0"/>
              <a:pPr/>
              <a:t>20</a:t>
            </a:fld>
            <a:endParaRPr lang="en-US" dirty="0"/>
          </a:p>
        </p:txBody>
      </p:sp>
    </p:spTree>
    <p:extLst>
      <p:ext uri="{BB962C8B-B14F-4D97-AF65-F5344CB8AC3E}">
        <p14:creationId xmlns:p14="http://schemas.microsoft.com/office/powerpoint/2010/main" xmlns="" val="3810792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E4781B-F2DB-4907-BC5D-23D59AC08395}" type="slidenum">
              <a:rPr lang="en-US" smtClean="0"/>
              <a:pPr/>
              <a:t>21</a:t>
            </a:fld>
            <a:endParaRPr lang="en-US" dirty="0"/>
          </a:p>
        </p:txBody>
      </p:sp>
    </p:spTree>
    <p:extLst>
      <p:ext uri="{BB962C8B-B14F-4D97-AF65-F5344CB8AC3E}">
        <p14:creationId xmlns:p14="http://schemas.microsoft.com/office/powerpoint/2010/main" xmlns="" val="4291975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E4781B-F2DB-4907-BC5D-23D59AC08395}" type="slidenum">
              <a:rPr lang="en-US" smtClean="0"/>
              <a:pPr/>
              <a:t>22</a:t>
            </a:fld>
            <a:endParaRPr lang="en-US" dirty="0"/>
          </a:p>
        </p:txBody>
      </p:sp>
    </p:spTree>
    <p:extLst>
      <p:ext uri="{BB962C8B-B14F-4D97-AF65-F5344CB8AC3E}">
        <p14:creationId xmlns:p14="http://schemas.microsoft.com/office/powerpoint/2010/main" xmlns="" val="313850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following slides</a:t>
            </a:r>
            <a:r>
              <a:rPr lang="en-US" baseline="0" dirty="0" smtClean="0"/>
              <a:t> review strategies for reducing GHG emissions, grouped by policy area. </a:t>
            </a:r>
          </a:p>
          <a:p>
            <a:pPr>
              <a:buFontTx/>
              <a:buChar char="-"/>
            </a:pPr>
            <a:r>
              <a:rPr lang="en-US" baseline="0" dirty="0" smtClean="0"/>
              <a:t>Each strategy is accompanied by cost and time frame information for implementation. All cost information refers to the public cost to implement the strategy (does not include private costs). </a:t>
            </a:r>
          </a:p>
          <a:p>
            <a:pPr>
              <a:buFontTx/>
              <a:buChar char="-"/>
            </a:pPr>
            <a:r>
              <a:rPr lang="en-US" baseline="0" dirty="0" smtClean="0"/>
              <a:t> “Time frame” refers to the period of time it would take to fully implement the strategy. Note that it may require more time to fully realize the benefits of each strategy. </a:t>
            </a:r>
            <a:endParaRPr lang="en-US" dirty="0"/>
          </a:p>
        </p:txBody>
      </p:sp>
      <p:sp>
        <p:nvSpPr>
          <p:cNvPr id="4" name="Slide Number Placeholder 3"/>
          <p:cNvSpPr>
            <a:spLocks noGrp="1"/>
          </p:cNvSpPr>
          <p:nvPr>
            <p:ph type="sldNum" sz="quarter" idx="10"/>
          </p:nvPr>
        </p:nvSpPr>
        <p:spPr/>
        <p:txBody>
          <a:bodyPr/>
          <a:lstStyle/>
          <a:p>
            <a:fld id="{CFE4781B-F2DB-4907-BC5D-23D59AC08395}" type="slidenum">
              <a:rPr lang="en-US" smtClean="0"/>
              <a:pPr/>
              <a:t>3</a:t>
            </a:fld>
            <a:endParaRPr lang="en-US" dirty="0"/>
          </a:p>
        </p:txBody>
      </p:sp>
    </p:spTree>
    <p:extLst>
      <p:ext uri="{BB962C8B-B14F-4D97-AF65-F5344CB8AC3E}">
        <p14:creationId xmlns:p14="http://schemas.microsoft.com/office/powerpoint/2010/main" xmlns="" val="2857744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Carsharing is a model of car rental where users rent cars for a short period of time. Car2Go and Zipcar are examples of car share companies. Carsharing allows users to meet their trip needs without owning their own vehicle. Government agencies can encourage participation in carsharing programs. </a:t>
            </a:r>
          </a:p>
          <a:p>
            <a:pPr>
              <a:buFontTx/>
              <a:buChar char="-"/>
            </a:pPr>
            <a:r>
              <a:rPr lang="en-US" baseline="0" dirty="0" smtClean="0"/>
              <a:t> Government agencies can facilitate carpooling at their respective agencies and also develop programs and incentives that encourage carpooling. </a:t>
            </a:r>
          </a:p>
          <a:p>
            <a:pPr>
              <a:buFontTx/>
              <a:buChar char="-"/>
            </a:pPr>
            <a:r>
              <a:rPr lang="en-US" baseline="0" dirty="0" smtClean="0"/>
              <a:t> Ridesharing programs, like Oregon’s “drive less – connect” program match drivers with those needing rides to the same location. </a:t>
            </a:r>
          </a:p>
          <a:p>
            <a:pPr>
              <a:buFontTx/>
              <a:buChar char="-"/>
            </a:pPr>
            <a:endParaRPr lang="en-US" baseline="0" dirty="0" smtClean="0"/>
          </a:p>
        </p:txBody>
      </p:sp>
      <p:sp>
        <p:nvSpPr>
          <p:cNvPr id="4" name="Slide Number Placeholder 3"/>
          <p:cNvSpPr>
            <a:spLocks noGrp="1"/>
          </p:cNvSpPr>
          <p:nvPr>
            <p:ph type="sldNum" sz="quarter" idx="10"/>
          </p:nvPr>
        </p:nvSpPr>
        <p:spPr/>
        <p:txBody>
          <a:bodyPr/>
          <a:lstStyle/>
          <a:p>
            <a:fld id="{CFE4781B-F2DB-4907-BC5D-23D59AC08395}" type="slidenum">
              <a:rPr lang="en-US" smtClean="0"/>
              <a:pPr/>
              <a:t>23</a:t>
            </a:fld>
            <a:endParaRPr lang="en-US" dirty="0"/>
          </a:p>
        </p:txBody>
      </p:sp>
    </p:spTree>
    <p:extLst>
      <p:ext uri="{BB962C8B-B14F-4D97-AF65-F5344CB8AC3E}">
        <p14:creationId xmlns:p14="http://schemas.microsoft.com/office/powerpoint/2010/main" xmlns="" val="249709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Travel options</a:t>
            </a:r>
            <a:r>
              <a:rPr lang="en-US" baseline="0" dirty="0" smtClean="0"/>
              <a:t> education provides information about different ways to get around, with programs often directed toward commuters. Incentives are also sometimes provided, like contests or prizes. Portland’s SmartTrips program targets a different part of the city each year with information on local trails, bicycle routes, and transit routes. </a:t>
            </a:r>
          </a:p>
          <a:p>
            <a:pPr>
              <a:buFontTx/>
              <a:buChar char="-"/>
            </a:pPr>
            <a:r>
              <a:rPr lang="en-US" baseline="0" dirty="0" smtClean="0"/>
              <a:t> Telecommuting allows employees to work at home, reducing commute trips. </a:t>
            </a:r>
          </a:p>
          <a:p>
            <a:pPr>
              <a:buFontTx/>
              <a:buChar char="-"/>
            </a:pPr>
            <a:endParaRPr lang="en-US" dirty="0"/>
          </a:p>
        </p:txBody>
      </p:sp>
      <p:sp>
        <p:nvSpPr>
          <p:cNvPr id="4" name="Slide Number Placeholder 3"/>
          <p:cNvSpPr>
            <a:spLocks noGrp="1"/>
          </p:cNvSpPr>
          <p:nvPr>
            <p:ph type="sldNum" sz="quarter" idx="10"/>
          </p:nvPr>
        </p:nvSpPr>
        <p:spPr/>
        <p:txBody>
          <a:bodyPr/>
          <a:lstStyle/>
          <a:p>
            <a:fld id="{CFE4781B-F2DB-4907-BC5D-23D59AC08395}" type="slidenum">
              <a:rPr lang="en-US" smtClean="0"/>
              <a:pPr/>
              <a:t>24</a:t>
            </a:fld>
            <a:endParaRPr lang="en-US" dirty="0"/>
          </a:p>
        </p:txBody>
      </p:sp>
    </p:spTree>
    <p:extLst>
      <p:ext uri="{BB962C8B-B14F-4D97-AF65-F5344CB8AC3E}">
        <p14:creationId xmlns:p14="http://schemas.microsoft.com/office/powerpoint/2010/main" xmlns="" val="356541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Travel options programs can</a:t>
            </a:r>
            <a:r>
              <a:rPr lang="en-US" baseline="0" dirty="0" smtClean="0"/>
              <a:t> be implemented at the local or regional level. </a:t>
            </a:r>
          </a:p>
          <a:p>
            <a:pPr>
              <a:buFontTx/>
              <a:buChar char="-"/>
            </a:pPr>
            <a:r>
              <a:rPr lang="en-US" dirty="0" smtClean="0"/>
              <a:t> Government</a:t>
            </a:r>
            <a:r>
              <a:rPr lang="en-US" baseline="0" dirty="0" smtClean="0"/>
              <a:t> agencies can allow telecommuting for their employees and also encourage local employers to allow telecommuting for a portion of the workweek. </a:t>
            </a:r>
          </a:p>
        </p:txBody>
      </p:sp>
      <p:sp>
        <p:nvSpPr>
          <p:cNvPr id="4" name="Slide Number Placeholder 3"/>
          <p:cNvSpPr>
            <a:spLocks noGrp="1"/>
          </p:cNvSpPr>
          <p:nvPr>
            <p:ph type="sldNum" sz="quarter" idx="10"/>
          </p:nvPr>
        </p:nvSpPr>
        <p:spPr/>
        <p:txBody>
          <a:bodyPr/>
          <a:lstStyle/>
          <a:p>
            <a:fld id="{CFE4781B-F2DB-4907-BC5D-23D59AC08395}" type="slidenum">
              <a:rPr lang="en-US" smtClean="0"/>
              <a:pPr/>
              <a:t>25</a:t>
            </a:fld>
            <a:endParaRPr lang="en-US" dirty="0"/>
          </a:p>
        </p:txBody>
      </p:sp>
    </p:spTree>
    <p:extLst>
      <p:ext uri="{BB962C8B-B14F-4D97-AF65-F5344CB8AC3E}">
        <p14:creationId xmlns:p14="http://schemas.microsoft.com/office/powerpoint/2010/main" xmlns="" val="673783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Education</a:t>
            </a:r>
            <a:r>
              <a:rPr lang="en-US" baseline="0" dirty="0" smtClean="0"/>
              <a:t> and marketing programs are typically only effective where travel options are readily available – these programs are ineffective at encourage shifts to other transport modes if a user’s only available choice is to drive alone. </a:t>
            </a:r>
          </a:p>
          <a:p>
            <a:pPr>
              <a:buFontTx/>
              <a:buChar char="-"/>
            </a:pPr>
            <a:r>
              <a:rPr lang="en-US" baseline="0" dirty="0" smtClean="0"/>
              <a:t> These programs are typically inexpensive to implement and can reduce the cost of travel for users. </a:t>
            </a:r>
          </a:p>
          <a:p>
            <a:pPr>
              <a:buFontTx/>
              <a:buChar char="-"/>
            </a:pPr>
            <a:r>
              <a:rPr lang="en-US" baseline="0" dirty="0" smtClean="0"/>
              <a:t> These programs generally decrease driving and car ownership and shift drivers to alternate modes. </a:t>
            </a:r>
          </a:p>
          <a:p>
            <a:pPr>
              <a:buFontTx/>
              <a:buChar char="-"/>
            </a:pPr>
            <a:endParaRPr lang="en-US" baseline="0" dirty="0" smtClean="0"/>
          </a:p>
          <a:p>
            <a:pPr>
              <a:buFontTx/>
              <a:buChar char="-"/>
            </a:pPr>
            <a:endParaRPr lang="en-US" dirty="0"/>
          </a:p>
        </p:txBody>
      </p:sp>
      <p:sp>
        <p:nvSpPr>
          <p:cNvPr id="4" name="Slide Number Placeholder 3"/>
          <p:cNvSpPr>
            <a:spLocks noGrp="1"/>
          </p:cNvSpPr>
          <p:nvPr>
            <p:ph type="sldNum" sz="quarter" idx="10"/>
          </p:nvPr>
        </p:nvSpPr>
        <p:spPr/>
        <p:txBody>
          <a:bodyPr/>
          <a:lstStyle/>
          <a:p>
            <a:fld id="{CFE4781B-F2DB-4907-BC5D-23D59AC08395}" type="slidenum">
              <a:rPr lang="en-US" smtClean="0"/>
              <a:pPr/>
              <a:t>26</a:t>
            </a:fld>
            <a:endParaRPr lang="en-US" dirty="0"/>
          </a:p>
        </p:txBody>
      </p:sp>
    </p:spTree>
    <p:extLst>
      <p:ext uri="{BB962C8B-B14F-4D97-AF65-F5344CB8AC3E}">
        <p14:creationId xmlns:p14="http://schemas.microsoft.com/office/powerpoint/2010/main" xmlns="" val="4289603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Traffic management strategies reduce congestion</a:t>
            </a:r>
            <a:r>
              <a:rPr lang="en-US" baseline="0" dirty="0" smtClean="0"/>
              <a:t> and wasted fuel from idling. </a:t>
            </a:r>
            <a:endParaRPr lang="en-US" dirty="0"/>
          </a:p>
        </p:txBody>
      </p:sp>
      <p:sp>
        <p:nvSpPr>
          <p:cNvPr id="4" name="Slide Number Placeholder 3"/>
          <p:cNvSpPr>
            <a:spLocks noGrp="1"/>
          </p:cNvSpPr>
          <p:nvPr>
            <p:ph type="sldNum" sz="quarter" idx="10"/>
          </p:nvPr>
        </p:nvSpPr>
        <p:spPr/>
        <p:txBody>
          <a:bodyPr/>
          <a:lstStyle/>
          <a:p>
            <a:fld id="{CFE4781B-F2DB-4907-BC5D-23D59AC08395}" type="slidenum">
              <a:rPr lang="en-US" smtClean="0"/>
              <a:pPr/>
              <a:t>27</a:t>
            </a:fld>
            <a:endParaRPr lang="en-US" dirty="0"/>
          </a:p>
        </p:txBody>
      </p:sp>
    </p:spTree>
    <p:extLst>
      <p:ext uri="{BB962C8B-B14F-4D97-AF65-F5344CB8AC3E}">
        <p14:creationId xmlns:p14="http://schemas.microsoft.com/office/powerpoint/2010/main" xmlns="" val="202493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The GHG reduction potential</a:t>
            </a:r>
            <a:r>
              <a:rPr lang="en-US" baseline="0" dirty="0" smtClean="0"/>
              <a:t> of these strategies is low. Model testing of these strategies within the Lane MPO reveals about a 1% emissions reduction when fully implemented. </a:t>
            </a:r>
            <a:endParaRPr lang="en-US" dirty="0"/>
          </a:p>
        </p:txBody>
      </p:sp>
      <p:sp>
        <p:nvSpPr>
          <p:cNvPr id="4" name="Slide Number Placeholder 3"/>
          <p:cNvSpPr>
            <a:spLocks noGrp="1"/>
          </p:cNvSpPr>
          <p:nvPr>
            <p:ph type="sldNum" sz="quarter" idx="10"/>
          </p:nvPr>
        </p:nvSpPr>
        <p:spPr/>
        <p:txBody>
          <a:bodyPr/>
          <a:lstStyle/>
          <a:p>
            <a:fld id="{CFE4781B-F2DB-4907-BC5D-23D59AC08395}" type="slidenum">
              <a:rPr lang="en-US" smtClean="0"/>
              <a:pPr/>
              <a:t>28</a:t>
            </a:fld>
            <a:endParaRPr lang="en-US" dirty="0"/>
          </a:p>
        </p:txBody>
      </p:sp>
    </p:spTree>
    <p:extLst>
      <p:ext uri="{BB962C8B-B14F-4D97-AF65-F5344CB8AC3E}">
        <p14:creationId xmlns:p14="http://schemas.microsoft.com/office/powerpoint/2010/main" xmlns="" val="2328539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Incident management programs allow for quick response to highway collisions, reducing delay. </a:t>
            </a:r>
          </a:p>
          <a:p>
            <a:pPr>
              <a:buFontTx/>
              <a:buChar char="-"/>
            </a:pPr>
            <a:r>
              <a:rPr lang="en-US" baseline="0" dirty="0" smtClean="0"/>
              <a:t>Traffic signal coordination increases travel speeds and reduces delay. </a:t>
            </a:r>
          </a:p>
          <a:p>
            <a:pPr>
              <a:buFontTx/>
              <a:buChar char="-"/>
            </a:pPr>
            <a:r>
              <a:rPr lang="en-US" baseline="0" dirty="0" smtClean="0"/>
              <a:t>Ramp meters decrease highway congestion during peak travel hours. </a:t>
            </a:r>
          </a:p>
          <a:p>
            <a:endParaRPr lang="en-US" dirty="0"/>
          </a:p>
        </p:txBody>
      </p:sp>
      <p:sp>
        <p:nvSpPr>
          <p:cNvPr id="4" name="Slide Number Placeholder 3"/>
          <p:cNvSpPr>
            <a:spLocks noGrp="1"/>
          </p:cNvSpPr>
          <p:nvPr>
            <p:ph type="sldNum" sz="quarter" idx="10"/>
          </p:nvPr>
        </p:nvSpPr>
        <p:spPr/>
        <p:txBody>
          <a:bodyPr/>
          <a:lstStyle/>
          <a:p>
            <a:fld id="{CFE4781B-F2DB-4907-BC5D-23D59AC08395}" type="slidenum">
              <a:rPr lang="en-US" smtClean="0"/>
              <a:pPr/>
              <a:t>29</a:t>
            </a:fld>
            <a:endParaRPr lang="en-US" dirty="0"/>
          </a:p>
        </p:txBody>
      </p:sp>
    </p:spTree>
    <p:extLst>
      <p:ext uri="{BB962C8B-B14F-4D97-AF65-F5344CB8AC3E}">
        <p14:creationId xmlns:p14="http://schemas.microsoft.com/office/powerpoint/2010/main" xmlns="" val="955262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Traffic management strategies</a:t>
            </a:r>
            <a:r>
              <a:rPr lang="en-US" baseline="0" dirty="0" smtClean="0"/>
              <a:t> have limited impacts on equity. </a:t>
            </a:r>
          </a:p>
          <a:p>
            <a:pPr>
              <a:buFontTx/>
              <a:buChar char="-"/>
            </a:pPr>
            <a:r>
              <a:rPr lang="en-US" baseline="0" dirty="0" smtClean="0"/>
              <a:t> These strategies reduce time wasted in congestion and decrease driving costs due to less wasted fuel. </a:t>
            </a:r>
          </a:p>
          <a:p>
            <a:pPr>
              <a:buFontTx/>
              <a:buChar char="-"/>
            </a:pPr>
            <a:r>
              <a:rPr lang="en-US" baseline="0" dirty="0" smtClean="0"/>
              <a:t> These strategies help reduce air pollution, but also reduce congestion and may encourage more driving.</a:t>
            </a:r>
          </a:p>
          <a:p>
            <a:pPr>
              <a:buFontTx/>
              <a:buChar char="-"/>
            </a:pPr>
            <a:endParaRPr lang="en-US" baseline="0" dirty="0" smtClean="0"/>
          </a:p>
        </p:txBody>
      </p:sp>
      <p:sp>
        <p:nvSpPr>
          <p:cNvPr id="4" name="Slide Number Placeholder 3"/>
          <p:cNvSpPr>
            <a:spLocks noGrp="1"/>
          </p:cNvSpPr>
          <p:nvPr>
            <p:ph type="sldNum" sz="quarter" idx="10"/>
          </p:nvPr>
        </p:nvSpPr>
        <p:spPr/>
        <p:txBody>
          <a:bodyPr/>
          <a:lstStyle/>
          <a:p>
            <a:fld id="{CFE4781B-F2DB-4907-BC5D-23D59AC08395}" type="slidenum">
              <a:rPr lang="en-US" smtClean="0"/>
              <a:pPr/>
              <a:t>30</a:t>
            </a:fld>
            <a:endParaRPr lang="en-US" dirty="0"/>
          </a:p>
        </p:txBody>
      </p:sp>
    </p:spTree>
    <p:extLst>
      <p:ext uri="{BB962C8B-B14F-4D97-AF65-F5344CB8AC3E}">
        <p14:creationId xmlns:p14="http://schemas.microsoft.com/office/powerpoint/2010/main" xmlns="" val="514323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GHG</a:t>
            </a:r>
            <a:r>
              <a:rPr lang="en-US" baseline="0" dirty="0" smtClean="0"/>
              <a:t> reduction strategies presented in the following slides have a wide range of effectiveness in reducing GHG emissions. </a:t>
            </a:r>
          </a:p>
          <a:p>
            <a:r>
              <a:rPr lang="en-US" baseline="0" dirty="0" smtClean="0"/>
              <a:t>- In many cases, a GHG emissions reduction estimate is not available, and another, correlating measure – like reduction in per-capita vehicle miles travelled – is presented instead. </a:t>
            </a:r>
            <a:endParaRPr lang="en-US" dirty="0"/>
          </a:p>
        </p:txBody>
      </p:sp>
      <p:sp>
        <p:nvSpPr>
          <p:cNvPr id="4" name="Slide Number Placeholder 3"/>
          <p:cNvSpPr>
            <a:spLocks noGrp="1"/>
          </p:cNvSpPr>
          <p:nvPr>
            <p:ph type="sldNum" sz="quarter" idx="10"/>
          </p:nvPr>
        </p:nvSpPr>
        <p:spPr/>
        <p:txBody>
          <a:bodyPr/>
          <a:lstStyle/>
          <a:p>
            <a:fld id="{CFE4781B-F2DB-4907-BC5D-23D59AC08395}" type="slidenum">
              <a:rPr lang="en-US" smtClean="0"/>
              <a:pPr/>
              <a:t>4</a:t>
            </a:fld>
            <a:endParaRPr lang="en-US" dirty="0"/>
          </a:p>
        </p:txBody>
      </p:sp>
    </p:spTree>
    <p:extLst>
      <p:ext uri="{BB962C8B-B14F-4D97-AF65-F5344CB8AC3E}">
        <p14:creationId xmlns:p14="http://schemas.microsoft.com/office/powerpoint/2010/main" xmlns="" val="1981770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E4781B-F2DB-4907-BC5D-23D59AC08395}" type="slidenum">
              <a:rPr lang="en-US" smtClean="0"/>
              <a:pPr/>
              <a:t>5</a:t>
            </a:fld>
            <a:endParaRPr lang="en-US" dirty="0"/>
          </a:p>
        </p:txBody>
      </p:sp>
    </p:spTree>
    <p:extLst>
      <p:ext uri="{BB962C8B-B14F-4D97-AF65-F5344CB8AC3E}">
        <p14:creationId xmlns:p14="http://schemas.microsoft.com/office/powerpoint/2010/main" xmlns="" val="3202618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E4781B-F2DB-4907-BC5D-23D59AC08395}" type="slidenum">
              <a:rPr lang="en-US" smtClean="0"/>
              <a:pPr/>
              <a:t>6</a:t>
            </a:fld>
            <a:endParaRPr lang="en-US" dirty="0"/>
          </a:p>
        </p:txBody>
      </p:sp>
    </p:spTree>
    <p:extLst>
      <p:ext uri="{BB962C8B-B14F-4D97-AF65-F5344CB8AC3E}">
        <p14:creationId xmlns:p14="http://schemas.microsoft.com/office/powerpoint/2010/main" xmlns="" val="2288157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Mixed-use zoning allows</a:t>
            </a:r>
            <a:r>
              <a:rPr lang="en-US" baseline="0" dirty="0" smtClean="0"/>
              <a:t> for a diversity of different land uses – residential, commercial, employment – to be located in close proximity to each other.  Residents in mixed-use areas can meet many of their daily needs by walking or biking to nearby destinations. </a:t>
            </a:r>
          </a:p>
          <a:p>
            <a:pPr>
              <a:buFontTx/>
              <a:buChar char="-"/>
            </a:pPr>
            <a:r>
              <a:rPr lang="en-US" baseline="0" dirty="0" smtClean="0"/>
              <a:t> Developer incentives, like grants, fee waivers, density bonuses, etc.,  can spur private development in mixed-use areas.</a:t>
            </a:r>
          </a:p>
          <a:p>
            <a:pPr>
              <a:buFontTx/>
              <a:buChar char="-"/>
            </a:pPr>
            <a:r>
              <a:rPr lang="en-US" baseline="0" dirty="0" smtClean="0"/>
              <a:t> Infrastructure is needed to support development of mixed-use areas. Roads, sidewalks, streetscape improvements, transit, etc., can all provide the support needed to spur development of mixed-use areas.   </a:t>
            </a:r>
            <a:endParaRPr lang="en-US" dirty="0"/>
          </a:p>
        </p:txBody>
      </p:sp>
      <p:sp>
        <p:nvSpPr>
          <p:cNvPr id="4" name="Slide Number Placeholder 3"/>
          <p:cNvSpPr>
            <a:spLocks noGrp="1"/>
          </p:cNvSpPr>
          <p:nvPr>
            <p:ph type="sldNum" sz="quarter" idx="10"/>
          </p:nvPr>
        </p:nvSpPr>
        <p:spPr/>
        <p:txBody>
          <a:bodyPr/>
          <a:lstStyle/>
          <a:p>
            <a:fld id="{CFE4781B-F2DB-4907-BC5D-23D59AC08395}" type="slidenum">
              <a:rPr lang="en-US" smtClean="0"/>
              <a:pPr/>
              <a:t>7</a:t>
            </a:fld>
            <a:endParaRPr lang="en-US" dirty="0"/>
          </a:p>
        </p:txBody>
      </p:sp>
    </p:spTree>
    <p:extLst>
      <p:ext uri="{BB962C8B-B14F-4D97-AF65-F5344CB8AC3E}">
        <p14:creationId xmlns:p14="http://schemas.microsoft.com/office/powerpoint/2010/main" xmlns="" val="2936029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These strategies</a:t>
            </a:r>
            <a:r>
              <a:rPr lang="en-US" baseline="0" dirty="0" smtClean="0"/>
              <a:t> are likely to have a neutral effect on equity.</a:t>
            </a:r>
          </a:p>
          <a:p>
            <a:pPr>
              <a:buFontTx/>
              <a:buChar char="-"/>
            </a:pPr>
            <a:r>
              <a:rPr lang="en-US" baseline="0" dirty="0" smtClean="0"/>
              <a:t>They are likely to boost the local economy my encouraging urban infill construction and increase efficiency of transit through new riders.</a:t>
            </a:r>
          </a:p>
          <a:p>
            <a:pPr>
              <a:buFontTx/>
              <a:buChar char="-"/>
            </a:pPr>
            <a:r>
              <a:rPr lang="en-US" baseline="0" dirty="0" smtClean="0"/>
              <a:t>More people can meet their daily needs through walking or biking to daily destinations in mixed-use neighborhoods, imparting health benefits. </a:t>
            </a:r>
          </a:p>
        </p:txBody>
      </p:sp>
      <p:sp>
        <p:nvSpPr>
          <p:cNvPr id="4" name="Slide Number Placeholder 3"/>
          <p:cNvSpPr>
            <a:spLocks noGrp="1"/>
          </p:cNvSpPr>
          <p:nvPr>
            <p:ph type="sldNum" sz="quarter" idx="10"/>
          </p:nvPr>
        </p:nvSpPr>
        <p:spPr/>
        <p:txBody>
          <a:bodyPr/>
          <a:lstStyle/>
          <a:p>
            <a:fld id="{CFE4781B-F2DB-4907-BC5D-23D59AC08395}" type="slidenum">
              <a:rPr lang="en-US" smtClean="0"/>
              <a:pPr/>
              <a:t>8</a:t>
            </a:fld>
            <a:endParaRPr lang="en-US" dirty="0"/>
          </a:p>
        </p:txBody>
      </p:sp>
    </p:spTree>
    <p:extLst>
      <p:ext uri="{BB962C8B-B14F-4D97-AF65-F5344CB8AC3E}">
        <p14:creationId xmlns:p14="http://schemas.microsoft.com/office/powerpoint/2010/main" xmlns="" val="2199212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Biking, walking,</a:t>
            </a:r>
            <a:r>
              <a:rPr lang="en-US" baseline="0" dirty="0" smtClean="0"/>
              <a:t> and transit are included in “active transportation.” </a:t>
            </a:r>
            <a:endParaRPr lang="en-US" dirty="0"/>
          </a:p>
        </p:txBody>
      </p:sp>
      <p:sp>
        <p:nvSpPr>
          <p:cNvPr id="4" name="Slide Number Placeholder 3"/>
          <p:cNvSpPr>
            <a:spLocks noGrp="1"/>
          </p:cNvSpPr>
          <p:nvPr>
            <p:ph type="sldNum" sz="quarter" idx="10"/>
          </p:nvPr>
        </p:nvSpPr>
        <p:spPr/>
        <p:txBody>
          <a:bodyPr/>
          <a:lstStyle/>
          <a:p>
            <a:fld id="{CFE4781B-F2DB-4907-BC5D-23D59AC08395}" type="slidenum">
              <a:rPr lang="en-US" smtClean="0"/>
              <a:pPr/>
              <a:t>9</a:t>
            </a:fld>
            <a:endParaRPr lang="en-US" dirty="0"/>
          </a:p>
        </p:txBody>
      </p:sp>
    </p:spTree>
    <p:extLst>
      <p:ext uri="{BB962C8B-B14F-4D97-AF65-F5344CB8AC3E}">
        <p14:creationId xmlns:p14="http://schemas.microsoft.com/office/powerpoint/2010/main" xmlns="" val="2828857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Developer regulations can</a:t>
            </a:r>
            <a:r>
              <a:rPr lang="en-US" baseline="0" dirty="0" smtClean="0"/>
              <a:t> be enacted that required new development to construct facilities that support active transportation. Impact fees can also be used to directly construct physical improvements. </a:t>
            </a:r>
          </a:p>
          <a:p>
            <a:pPr>
              <a:buFontTx/>
              <a:buChar char="-"/>
            </a:pPr>
            <a:r>
              <a:rPr lang="en-US" baseline="0" dirty="0" smtClean="0"/>
              <a:t> Public infrastructure investment is expensive and can take time to program, but is the most direct way of improving transportation infrastructure. </a:t>
            </a:r>
            <a:endParaRPr lang="en-US" dirty="0"/>
          </a:p>
        </p:txBody>
      </p:sp>
      <p:sp>
        <p:nvSpPr>
          <p:cNvPr id="4" name="Slide Number Placeholder 3"/>
          <p:cNvSpPr>
            <a:spLocks noGrp="1"/>
          </p:cNvSpPr>
          <p:nvPr>
            <p:ph type="sldNum" sz="quarter" idx="10"/>
          </p:nvPr>
        </p:nvSpPr>
        <p:spPr/>
        <p:txBody>
          <a:bodyPr/>
          <a:lstStyle/>
          <a:p>
            <a:fld id="{CFE4781B-F2DB-4907-BC5D-23D59AC08395}" type="slidenum">
              <a:rPr lang="en-US" smtClean="0"/>
              <a:pPr/>
              <a:t>10</a:t>
            </a:fld>
            <a:endParaRPr lang="en-US" dirty="0"/>
          </a:p>
        </p:txBody>
      </p:sp>
    </p:spTree>
    <p:extLst>
      <p:ext uri="{BB962C8B-B14F-4D97-AF65-F5344CB8AC3E}">
        <p14:creationId xmlns:p14="http://schemas.microsoft.com/office/powerpoint/2010/main" xmlns="" val="34654261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67200" y="1905000"/>
            <a:ext cx="4572000" cy="2286000"/>
          </a:xfrm>
        </p:spPr>
        <p:txBody>
          <a:bodyPr>
            <a:normAutofit/>
          </a:bodyPr>
          <a:lstStyle>
            <a:lvl1pPr>
              <a:defRPr sz="40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334000" y="4724400"/>
            <a:ext cx="2438400" cy="762000"/>
          </a:xfrm>
        </p:spPr>
        <p:txBody>
          <a:bodyPr/>
          <a:lstStyle>
            <a:lvl1pPr marL="0" indent="0" algn="ctr">
              <a:buNone/>
              <a:defRPr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Date</a:t>
            </a:r>
            <a:endParaRPr lang="en-US" dirty="0"/>
          </a:p>
        </p:txBody>
      </p:sp>
      <p:pic>
        <p:nvPicPr>
          <p:cNvPr id="1026" name="Picture 2" descr="\\rosa\Groups\NWT\LCOG\Scenario Planning\Website\AgencyLogos.png"/>
          <p:cNvPicPr>
            <a:picLocks noChangeAspect="1" noChangeArrowheads="1"/>
          </p:cNvPicPr>
          <p:nvPr userDrawn="1"/>
        </p:nvPicPr>
        <p:blipFill>
          <a:blip r:embed="rId2" cstate="print">
            <a:grayscl/>
          </a:blip>
          <a:srcRect/>
          <a:stretch>
            <a:fillRect/>
          </a:stretch>
        </p:blipFill>
        <p:spPr bwMode="auto">
          <a:xfrm>
            <a:off x="4191000" y="6248400"/>
            <a:ext cx="4800600" cy="559518"/>
          </a:xfrm>
          <a:prstGeom prst="rect">
            <a:avLst/>
          </a:prstGeom>
          <a:noFill/>
        </p:spPr>
      </p:pic>
      <p:pic>
        <p:nvPicPr>
          <p:cNvPr id="1027" name="Picture 3" descr="\\rosa\Groups\NWT\LCOG\Scenario Planning\Website\CLSP_logo.png"/>
          <p:cNvPicPr>
            <a:picLocks noChangeAspect="1" noChangeArrowheads="1"/>
          </p:cNvPicPr>
          <p:nvPr userDrawn="1"/>
        </p:nvPicPr>
        <p:blipFill>
          <a:blip r:embed="rId3" cstate="print"/>
          <a:srcRect/>
          <a:stretch>
            <a:fillRect/>
          </a:stretch>
        </p:blipFill>
        <p:spPr bwMode="auto">
          <a:xfrm>
            <a:off x="228600" y="182562"/>
            <a:ext cx="4071938" cy="884238"/>
          </a:xfrm>
          <a:prstGeom prst="rect">
            <a:avLst/>
          </a:prstGeom>
          <a:noFill/>
        </p:spPr>
      </p:pic>
      <p:pic>
        <p:nvPicPr>
          <p:cNvPr id="1029" name="Picture 5" descr="\\rosa\Groups\NWT\LCOG\Scenario Planning\Website\Photos\2997583345_8a00973f8a_b_DonHankins.jpg"/>
          <p:cNvPicPr>
            <a:picLocks noChangeAspect="1" noChangeArrowheads="1"/>
          </p:cNvPicPr>
          <p:nvPr userDrawn="1"/>
        </p:nvPicPr>
        <p:blipFill>
          <a:blip r:embed="rId4" cstate="print"/>
          <a:srcRect l="40539" r="12078"/>
          <a:stretch>
            <a:fillRect/>
          </a:stretch>
        </p:blipFill>
        <p:spPr bwMode="auto">
          <a:xfrm>
            <a:off x="0" y="1371600"/>
            <a:ext cx="3886200" cy="5486400"/>
          </a:xfrm>
          <a:prstGeom prst="rect">
            <a:avLst/>
          </a:prstGeom>
          <a:noFill/>
        </p:spPr>
      </p:pic>
      <p:sp>
        <p:nvSpPr>
          <p:cNvPr id="15" name="Rectangle 14"/>
          <p:cNvSpPr/>
          <p:nvPr userDrawn="1"/>
        </p:nvSpPr>
        <p:spPr>
          <a:xfrm>
            <a:off x="0" y="1219200"/>
            <a:ext cx="9144000" cy="152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rot="16200000">
            <a:off x="1181102" y="4076699"/>
            <a:ext cx="5486400" cy="762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229600" cy="914400"/>
          </a:xfrm>
        </p:spPr>
        <p:txBody>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3600"/>
            </a:lvl1pPr>
            <a:lvl2pPr>
              <a:defRPr sz="32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620000" y="6356350"/>
            <a:ext cx="533400" cy="365125"/>
          </a:xfrm>
        </p:spPr>
        <p:txBody>
          <a:bodyPr/>
          <a:lstStyle>
            <a:lvl1pPr>
              <a:defRPr sz="1600" b="1">
                <a:solidFill>
                  <a:srgbClr val="8BCD43"/>
                </a:solidFill>
              </a:defRPr>
            </a:lvl1pPr>
          </a:lstStyle>
          <a:p>
            <a:fld id="{A9244B76-E623-4881-9ACF-7E65647551FB}" type="slidenum">
              <a:rPr lang="en-US" smtClean="0"/>
              <a:pPr/>
              <a:t>‹#›</a:t>
            </a:fld>
            <a:endParaRPr lang="en-US" dirty="0"/>
          </a:p>
        </p:txBody>
      </p:sp>
      <p:sp>
        <p:nvSpPr>
          <p:cNvPr id="7" name="Rectangle 6"/>
          <p:cNvSpPr/>
          <p:nvPr userDrawn="1"/>
        </p:nvSpPr>
        <p:spPr>
          <a:xfrm>
            <a:off x="0" y="1066800"/>
            <a:ext cx="7239000" cy="152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6477000"/>
            <a:ext cx="7772400" cy="152400"/>
          </a:xfrm>
          <a:prstGeom prst="rect">
            <a:avLst/>
          </a:prstGeom>
          <a:solidFill>
            <a:srgbClr val="8BC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8153400" y="6477000"/>
            <a:ext cx="990600" cy="152400"/>
          </a:xfrm>
          <a:prstGeom prst="rect">
            <a:avLst/>
          </a:prstGeom>
          <a:solidFill>
            <a:srgbClr val="8BC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3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txBox="1">
            <a:spLocks/>
          </p:cNvSpPr>
          <p:nvPr userDrawn="1"/>
        </p:nvSpPr>
        <p:spPr>
          <a:xfrm>
            <a:off x="7620000" y="6356350"/>
            <a:ext cx="533400" cy="365125"/>
          </a:xfrm>
          <a:prstGeom prst="rect">
            <a:avLst/>
          </a:prstGeom>
        </p:spPr>
        <p:txBody>
          <a:bodyPr vert="horz" lIns="91440" tIns="45720" rIns="91440" bIns="45720" rtlCol="0" anchor="ctr"/>
          <a:lstStyle>
            <a:lvl1pPr>
              <a:defRPr sz="1600" b="1">
                <a:solidFill>
                  <a:srgbClr val="8BCD43"/>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9244B76-E623-4881-9ACF-7E65647551FB}" type="slidenum">
              <a:rPr kumimoji="0" lang="en-US" sz="1600" b="1" i="0" u="none" strike="noStrike" kern="1200" cap="none" spc="0" normalizeH="0" baseline="0" noProof="0" smtClean="0">
                <a:ln>
                  <a:noFill/>
                </a:ln>
                <a:solidFill>
                  <a:srgbClr val="8BCD43"/>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dirty="0" smtClean="0">
              <a:ln>
                <a:noFill/>
              </a:ln>
              <a:solidFill>
                <a:srgbClr val="8BCD43"/>
              </a:solidFill>
              <a:effectLst/>
              <a:uLnTx/>
              <a:uFillTx/>
              <a:latin typeface="+mn-lt"/>
              <a:ea typeface="+mn-ea"/>
              <a:cs typeface="+mn-cs"/>
            </a:endParaRPr>
          </a:p>
        </p:txBody>
      </p:sp>
      <p:sp>
        <p:nvSpPr>
          <p:cNvPr id="10" name="Rectangle 9"/>
          <p:cNvSpPr/>
          <p:nvPr userDrawn="1"/>
        </p:nvSpPr>
        <p:spPr>
          <a:xfrm>
            <a:off x="0" y="6477000"/>
            <a:ext cx="7848600" cy="152400"/>
          </a:xfrm>
          <a:prstGeom prst="rect">
            <a:avLst/>
          </a:prstGeom>
          <a:solidFill>
            <a:srgbClr val="8BC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8153400" y="6477000"/>
            <a:ext cx="990600" cy="152400"/>
          </a:xfrm>
          <a:prstGeom prst="rect">
            <a:avLst/>
          </a:prstGeom>
          <a:solidFill>
            <a:srgbClr val="8BC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066800"/>
            <a:ext cx="7239000" cy="152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p:nvPr>
        </p:nvSpPr>
        <p:spPr>
          <a:xfrm>
            <a:off x="76200" y="152400"/>
            <a:ext cx="8229600" cy="914400"/>
          </a:xfrm>
        </p:spPr>
        <p:txBody>
          <a:bodyPr/>
          <a:lstStyle>
            <a:lvl1pPr algn="l">
              <a:defRPr sz="4000"/>
            </a:lvl1pPr>
          </a:lstStyle>
          <a:p>
            <a:r>
              <a:rPr lang="en-US" dirty="0"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5"/>
          <p:cNvSpPr>
            <a:spLocks noGrp="1"/>
          </p:cNvSpPr>
          <p:nvPr>
            <p:ph type="sldNum" sz="quarter" idx="12"/>
          </p:nvPr>
        </p:nvSpPr>
        <p:spPr>
          <a:xfrm>
            <a:off x="7620000" y="6356350"/>
            <a:ext cx="533400" cy="365125"/>
          </a:xfrm>
        </p:spPr>
        <p:txBody>
          <a:bodyPr/>
          <a:lstStyle>
            <a:lvl1pPr>
              <a:defRPr sz="1600" b="1">
                <a:solidFill>
                  <a:srgbClr val="8BCD43"/>
                </a:solidFill>
              </a:defRPr>
            </a:lvl1pPr>
          </a:lstStyle>
          <a:p>
            <a:fld id="{A9244B76-E623-4881-9ACF-7E65647551FB}" type="slidenum">
              <a:rPr lang="en-US" smtClean="0"/>
              <a:pPr/>
              <a:t>‹#›</a:t>
            </a:fld>
            <a:endParaRPr lang="en-US" dirty="0"/>
          </a:p>
        </p:txBody>
      </p:sp>
      <p:sp>
        <p:nvSpPr>
          <p:cNvPr id="11" name="Rectangle 10"/>
          <p:cNvSpPr/>
          <p:nvPr userDrawn="1"/>
        </p:nvSpPr>
        <p:spPr>
          <a:xfrm>
            <a:off x="0" y="6477000"/>
            <a:ext cx="7848600" cy="152400"/>
          </a:xfrm>
          <a:prstGeom prst="rect">
            <a:avLst/>
          </a:prstGeom>
          <a:solidFill>
            <a:srgbClr val="8BC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8153400" y="6477000"/>
            <a:ext cx="990600" cy="152400"/>
          </a:xfrm>
          <a:prstGeom prst="rect">
            <a:avLst/>
          </a:prstGeom>
          <a:solidFill>
            <a:srgbClr val="8BC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6142038"/>
            <a:ext cx="9144000" cy="715962"/>
          </a:xfrm>
        </p:spPr>
        <p:txBody>
          <a:bodyPr>
            <a:normAutofit/>
          </a:bodyPr>
          <a:lstStyle>
            <a:lvl1pPr algn="l">
              <a:defRPr sz="3600"/>
            </a:lvl1p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2468562"/>
          </a:xfrm>
        </p:spPr>
        <p:txBody>
          <a:bodyPr/>
          <a:lstStyle/>
          <a:p>
            <a:r>
              <a:rPr lang="en-US" smtClean="0"/>
              <a:t>Click to edit Master title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4C7E79-168D-4AE4-B965-157158BEBE0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hf hdr="0" ftr="0" dt="0"/>
  <p:txStyles>
    <p:titleStyle>
      <a:lvl1pPr algn="l" defTabSz="914400" rtl="0" eaLnBrk="1" latinLnBrk="0" hangingPunct="1">
        <a:spcBef>
          <a:spcPct val="0"/>
        </a:spcBef>
        <a:buNone/>
        <a:defRPr sz="4400" b="1" kern="1200">
          <a:solidFill>
            <a:schemeClr val="tx1"/>
          </a:solidFill>
          <a:latin typeface="Ebrima" pitchFamily="2" charset="0"/>
          <a:ea typeface="Ebrima" pitchFamily="2" charset="0"/>
          <a:cs typeface="Ebrima" pitchFamily="2" charset="0"/>
        </a:defRPr>
      </a:lvl1pPr>
    </p:titleStyle>
    <p:bodyStyle>
      <a:lvl1pPr marL="342900" indent="-342900" algn="l" defTabSz="914400" rtl="0" eaLnBrk="1" latinLnBrk="0" hangingPunct="1">
        <a:spcBef>
          <a:spcPct val="20000"/>
        </a:spcBef>
        <a:buFont typeface="Wingdings" pitchFamily="2" charset="2"/>
        <a:buChar char="§"/>
        <a:defRPr sz="3200" kern="1200">
          <a:solidFill>
            <a:schemeClr val="tx1"/>
          </a:solidFill>
          <a:latin typeface="Calibr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libr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libr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libr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libr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dirty="0" smtClean="0"/>
              <a:t>Greenhouse Gas (GHG) emissions reduction strategies</a:t>
            </a:r>
            <a:endParaRPr lang="en-US" dirty="0"/>
          </a:p>
        </p:txBody>
      </p:sp>
      <p:sp>
        <p:nvSpPr>
          <p:cNvPr id="3" name="Subtitle 2"/>
          <p:cNvSpPr>
            <a:spLocks noGrp="1"/>
          </p:cNvSpPr>
          <p:nvPr>
            <p:ph type="subTitle" idx="1"/>
          </p:nvPr>
        </p:nvSpPr>
        <p:spPr>
          <a:xfrm>
            <a:off x="4800600" y="4724400"/>
            <a:ext cx="3581400" cy="762000"/>
          </a:xfrm>
        </p:spPr>
        <p:txBody>
          <a:bodyPr>
            <a:normAutofit/>
          </a:bodyPr>
          <a:lstStyle/>
          <a:p>
            <a:r>
              <a:rPr lang="en-US" sz="2800" dirty="0" smtClean="0">
                <a:solidFill>
                  <a:schemeClr val="tx1">
                    <a:lumMod val="85000"/>
                    <a:lumOff val="15000"/>
                  </a:schemeClr>
                </a:solidFill>
              </a:rPr>
              <a:t>February 2014</a:t>
            </a:r>
            <a:endParaRPr lang="en-US" sz="2800" dirty="0">
              <a:solidFill>
                <a:schemeClr val="tx1">
                  <a:lumMod val="85000"/>
                  <a:lumOff val="1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4" name="Slide Number Placeholder 3"/>
          <p:cNvSpPr>
            <a:spLocks noGrp="1"/>
          </p:cNvSpPr>
          <p:nvPr>
            <p:ph type="sldNum" sz="quarter" idx="12"/>
          </p:nvPr>
        </p:nvSpPr>
        <p:spPr/>
        <p:txBody>
          <a:bodyPr/>
          <a:lstStyle/>
          <a:p>
            <a:fld id="{A9244B76-E623-4881-9ACF-7E65647551FB}" type="slidenum">
              <a:rPr lang="en-US" smtClean="0"/>
              <a:pPr/>
              <a:t>10</a:t>
            </a:fld>
            <a:endParaRPr lang="en-US" dirty="0"/>
          </a:p>
        </p:txBody>
      </p:sp>
      <p:graphicFrame>
        <p:nvGraphicFramePr>
          <p:cNvPr id="5" name="Table 4"/>
          <p:cNvGraphicFramePr>
            <a:graphicFrameLocks noGrp="1"/>
          </p:cNvGraphicFramePr>
          <p:nvPr/>
        </p:nvGraphicFramePr>
        <p:xfrm>
          <a:off x="4953000" y="1448670"/>
          <a:ext cx="4038600" cy="3580530"/>
        </p:xfrm>
        <a:graphic>
          <a:graphicData uri="http://schemas.openxmlformats.org/drawingml/2006/table">
            <a:tbl>
              <a:tblPr firstRow="1" bandRow="1">
                <a:tableStyleId>{5C22544A-7EE6-4342-B048-85BDC9FD1C3A}</a:tableStyleId>
              </a:tblPr>
              <a:tblGrid>
                <a:gridCol w="1642820"/>
                <a:gridCol w="2395780"/>
              </a:tblGrid>
              <a:tr h="4571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Cost</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Timeframe</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r>
              <a:tr h="1561665">
                <a:tc>
                  <a:txBody>
                    <a:bodyPr/>
                    <a:lstStyle/>
                    <a:p>
                      <a:pPr algn="ctr"/>
                      <a:r>
                        <a:rPr lang="en-US" sz="2800" b="1" dirty="0" smtClean="0"/>
                        <a:t>$</a:t>
                      </a:r>
                      <a:endParaRPr lang="en-US" sz="2800" b="1"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800" b="1" dirty="0" smtClean="0"/>
                        <a:t>Short</a:t>
                      </a:r>
                      <a:endParaRPr lang="en-US" sz="28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1561665">
                <a:tc>
                  <a:txBody>
                    <a:bodyPr/>
                    <a:lstStyle/>
                    <a:p>
                      <a:pPr algn="ctr"/>
                      <a:r>
                        <a:rPr lang="en-US" sz="2800" b="1" kern="1200" dirty="0" smtClean="0">
                          <a:solidFill>
                            <a:schemeClr val="dk1"/>
                          </a:solidFill>
                          <a:latin typeface="+mn-lt"/>
                          <a:ea typeface="+mn-ea"/>
                          <a:cs typeface="+mn-cs"/>
                        </a:rPr>
                        <a:t>$$ - $$$</a:t>
                      </a:r>
                      <a:endParaRPr lang="en-US" sz="2800" b="1" kern="1200" dirty="0">
                        <a:solidFill>
                          <a:schemeClr val="dk1"/>
                        </a:solidFill>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800" b="1" dirty="0" smtClean="0"/>
                        <a:t>Medium</a:t>
                      </a:r>
                      <a:endParaRPr lang="en-US" sz="2800" b="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6" name="Content Placeholder 2"/>
          <p:cNvSpPr>
            <a:spLocks noGrp="1"/>
          </p:cNvSpPr>
          <p:nvPr>
            <p:ph idx="1"/>
          </p:nvPr>
        </p:nvSpPr>
        <p:spPr>
          <a:xfrm>
            <a:off x="457200" y="2057400"/>
            <a:ext cx="4495800" cy="4114799"/>
          </a:xfrm>
        </p:spPr>
        <p:txBody>
          <a:bodyPr/>
          <a:lstStyle/>
          <a:p>
            <a:r>
              <a:rPr lang="en-US" dirty="0" smtClean="0"/>
              <a:t>Developer regulations</a:t>
            </a:r>
          </a:p>
          <a:p>
            <a:endParaRPr lang="en-US" dirty="0" smtClean="0"/>
          </a:p>
          <a:p>
            <a:r>
              <a:rPr lang="en-US" dirty="0" smtClean="0"/>
              <a:t>Public infrastructure</a:t>
            </a:r>
          </a:p>
          <a:p>
            <a:endParaRPr 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impacts</a:t>
            </a:r>
            <a:endParaRPr lang="en-US" dirty="0"/>
          </a:p>
        </p:txBody>
      </p:sp>
      <p:sp>
        <p:nvSpPr>
          <p:cNvPr id="4" name="Slide Number Placeholder 3"/>
          <p:cNvSpPr>
            <a:spLocks noGrp="1"/>
          </p:cNvSpPr>
          <p:nvPr>
            <p:ph type="sldNum" sz="quarter" idx="12"/>
          </p:nvPr>
        </p:nvSpPr>
        <p:spPr/>
        <p:txBody>
          <a:bodyPr/>
          <a:lstStyle/>
          <a:p>
            <a:fld id="{A9244B76-E623-4881-9ACF-7E65647551FB}" type="slidenum">
              <a:rPr lang="en-US" smtClean="0"/>
              <a:pPr/>
              <a:t>11</a:t>
            </a:fld>
            <a:endParaRPr lang="en-US" dirty="0"/>
          </a:p>
        </p:txBody>
      </p:sp>
      <p:grpSp>
        <p:nvGrpSpPr>
          <p:cNvPr id="3" name="Group 21"/>
          <p:cNvGrpSpPr/>
          <p:nvPr/>
        </p:nvGrpSpPr>
        <p:grpSpPr>
          <a:xfrm>
            <a:off x="457200" y="1371600"/>
            <a:ext cx="1816608" cy="2362200"/>
            <a:chOff x="457200" y="1371600"/>
            <a:chExt cx="1816608" cy="2362200"/>
          </a:xfrm>
        </p:grpSpPr>
        <p:pic>
          <p:nvPicPr>
            <p:cNvPr id="4102" name="Picture 6"/>
            <p:cNvPicPr>
              <a:picLocks noChangeAspect="1" noChangeArrowheads="1"/>
            </p:cNvPicPr>
            <p:nvPr/>
          </p:nvPicPr>
          <p:blipFill>
            <a:blip r:embed="rId3" cstate="print"/>
            <a:srcRect/>
            <a:stretch>
              <a:fillRect/>
            </a:stretch>
          </p:blipFill>
          <p:spPr bwMode="auto">
            <a:xfrm>
              <a:off x="457200" y="1917192"/>
              <a:ext cx="1816608" cy="1816608"/>
            </a:xfrm>
            <a:prstGeom prst="rect">
              <a:avLst/>
            </a:prstGeom>
            <a:noFill/>
            <a:ln w="9525">
              <a:noFill/>
              <a:miter lim="800000"/>
              <a:headEnd/>
              <a:tailEnd/>
            </a:ln>
          </p:spPr>
        </p:pic>
        <p:sp>
          <p:nvSpPr>
            <p:cNvPr id="17" name="TextBox 16"/>
            <p:cNvSpPr txBox="1"/>
            <p:nvPr/>
          </p:nvSpPr>
          <p:spPr>
            <a:xfrm>
              <a:off x="685800" y="1371600"/>
              <a:ext cx="1447800" cy="954107"/>
            </a:xfrm>
            <a:prstGeom prst="rect">
              <a:avLst/>
            </a:prstGeom>
            <a:noFill/>
          </p:spPr>
          <p:txBody>
            <a:bodyPr wrap="square" rtlCol="0">
              <a:spAutoFit/>
            </a:bodyPr>
            <a:lstStyle/>
            <a:p>
              <a:r>
                <a:rPr lang="en-US" sz="2800" dirty="0" smtClean="0"/>
                <a:t>EQUITY	</a:t>
              </a:r>
              <a:endParaRPr lang="en-US" sz="2800" dirty="0"/>
            </a:p>
          </p:txBody>
        </p:sp>
      </p:grpSp>
      <p:grpSp>
        <p:nvGrpSpPr>
          <p:cNvPr id="5" name="Group 19"/>
          <p:cNvGrpSpPr/>
          <p:nvPr/>
        </p:nvGrpSpPr>
        <p:grpSpPr>
          <a:xfrm>
            <a:off x="3581400" y="1381780"/>
            <a:ext cx="2220316" cy="2352020"/>
            <a:chOff x="3647084" y="1381780"/>
            <a:chExt cx="2220316" cy="2352020"/>
          </a:xfrm>
        </p:grpSpPr>
        <p:grpSp>
          <p:nvGrpSpPr>
            <p:cNvPr id="6" name="Group 14"/>
            <p:cNvGrpSpPr>
              <a:grpSpLocks noChangeAspect="1"/>
            </p:cNvGrpSpPr>
            <p:nvPr/>
          </p:nvGrpSpPr>
          <p:grpSpPr>
            <a:xfrm>
              <a:off x="3647084" y="1894484"/>
              <a:ext cx="1839316" cy="1839316"/>
              <a:chOff x="5486400" y="1981200"/>
              <a:chExt cx="2838450" cy="2838450"/>
            </a:xfrm>
          </p:grpSpPr>
          <p:pic>
            <p:nvPicPr>
              <p:cNvPr id="4103" name="Picture 7"/>
              <p:cNvPicPr>
                <a:picLocks noChangeAspect="1" noChangeArrowheads="1"/>
              </p:cNvPicPr>
              <p:nvPr/>
            </p:nvPicPr>
            <p:blipFill>
              <a:blip r:embed="rId4" cstate="print"/>
              <a:srcRect/>
              <a:stretch>
                <a:fillRect/>
              </a:stretch>
            </p:blipFill>
            <p:spPr bwMode="auto">
              <a:xfrm>
                <a:off x="5486400" y="1981200"/>
                <a:ext cx="2838450" cy="2838450"/>
              </a:xfrm>
              <a:prstGeom prst="rect">
                <a:avLst/>
              </a:prstGeom>
              <a:noFill/>
              <a:ln w="9525">
                <a:noFill/>
                <a:miter lim="800000"/>
                <a:headEnd/>
                <a:tailEnd/>
              </a:ln>
            </p:spPr>
          </p:pic>
          <p:sp>
            <p:nvSpPr>
              <p:cNvPr id="14" name="TextBox 13"/>
              <p:cNvSpPr txBox="1"/>
              <p:nvPr/>
            </p:nvSpPr>
            <p:spPr>
              <a:xfrm>
                <a:off x="7391400" y="2979002"/>
                <a:ext cx="838200" cy="902430"/>
              </a:xfrm>
              <a:prstGeom prst="rect">
                <a:avLst/>
              </a:prstGeom>
              <a:noFill/>
            </p:spPr>
            <p:txBody>
              <a:bodyPr wrap="square" rtlCol="0">
                <a:spAutoFit/>
              </a:bodyPr>
              <a:lstStyle/>
              <a:p>
                <a:r>
                  <a:rPr lang="en-US" sz="3200" b="1" dirty="0" smtClean="0">
                    <a:solidFill>
                      <a:schemeClr val="bg1"/>
                    </a:solidFill>
                  </a:rPr>
                  <a:t>$</a:t>
                </a:r>
                <a:endParaRPr lang="en-US" sz="3200" b="1" dirty="0">
                  <a:solidFill>
                    <a:schemeClr val="bg1"/>
                  </a:solidFill>
                </a:endParaRPr>
              </a:p>
            </p:txBody>
          </p:sp>
        </p:grpSp>
        <p:sp>
          <p:nvSpPr>
            <p:cNvPr id="18" name="TextBox 17"/>
            <p:cNvSpPr txBox="1"/>
            <p:nvPr/>
          </p:nvSpPr>
          <p:spPr>
            <a:xfrm>
              <a:off x="3733800" y="1381780"/>
              <a:ext cx="2133600" cy="523220"/>
            </a:xfrm>
            <a:prstGeom prst="rect">
              <a:avLst/>
            </a:prstGeom>
            <a:noFill/>
          </p:spPr>
          <p:txBody>
            <a:bodyPr wrap="square" rtlCol="0">
              <a:spAutoFit/>
            </a:bodyPr>
            <a:lstStyle/>
            <a:p>
              <a:r>
                <a:rPr lang="en-US" sz="2800" dirty="0" smtClean="0"/>
                <a:t>ECONOMY	</a:t>
              </a:r>
              <a:endParaRPr lang="en-US" sz="2800" dirty="0"/>
            </a:p>
          </p:txBody>
        </p:sp>
      </p:grpSp>
      <p:grpSp>
        <p:nvGrpSpPr>
          <p:cNvPr id="7" name="Group 20"/>
          <p:cNvGrpSpPr/>
          <p:nvPr/>
        </p:nvGrpSpPr>
        <p:grpSpPr>
          <a:xfrm>
            <a:off x="6793992" y="1371600"/>
            <a:ext cx="2350008" cy="2362200"/>
            <a:chOff x="6793992" y="1371600"/>
            <a:chExt cx="2350008" cy="2362200"/>
          </a:xfrm>
        </p:grpSpPr>
        <p:pic>
          <p:nvPicPr>
            <p:cNvPr id="4104" name="Picture 8"/>
            <p:cNvPicPr>
              <a:picLocks noChangeAspect="1" noChangeArrowheads="1"/>
            </p:cNvPicPr>
            <p:nvPr/>
          </p:nvPicPr>
          <p:blipFill>
            <a:blip r:embed="rId5" cstate="print"/>
            <a:srcRect/>
            <a:stretch>
              <a:fillRect/>
            </a:stretch>
          </p:blipFill>
          <p:spPr bwMode="auto">
            <a:xfrm>
              <a:off x="6793992" y="1917192"/>
              <a:ext cx="1816608" cy="1816608"/>
            </a:xfrm>
            <a:prstGeom prst="rect">
              <a:avLst/>
            </a:prstGeom>
            <a:noFill/>
            <a:ln w="9525">
              <a:noFill/>
              <a:miter lim="800000"/>
              <a:headEnd/>
              <a:tailEnd/>
            </a:ln>
          </p:spPr>
        </p:pic>
        <p:sp>
          <p:nvSpPr>
            <p:cNvPr id="19" name="TextBox 18"/>
            <p:cNvSpPr txBox="1"/>
            <p:nvPr/>
          </p:nvSpPr>
          <p:spPr>
            <a:xfrm>
              <a:off x="7010400" y="1371600"/>
              <a:ext cx="2133600" cy="523220"/>
            </a:xfrm>
            <a:prstGeom prst="rect">
              <a:avLst/>
            </a:prstGeom>
            <a:noFill/>
          </p:spPr>
          <p:txBody>
            <a:bodyPr wrap="square" rtlCol="0">
              <a:spAutoFit/>
            </a:bodyPr>
            <a:lstStyle/>
            <a:p>
              <a:r>
                <a:rPr lang="en-US" sz="2800" dirty="0" smtClean="0"/>
                <a:t>HEALTH	</a:t>
              </a:r>
              <a:endParaRPr lang="en-US" sz="2800" dirty="0"/>
            </a:p>
          </p:txBody>
        </p:sp>
      </p:grpSp>
      <p:cxnSp>
        <p:nvCxnSpPr>
          <p:cNvPr id="24" name="Straight Arrow Connector 23"/>
          <p:cNvCxnSpPr/>
          <p:nvPr/>
        </p:nvCxnSpPr>
        <p:spPr>
          <a:xfrm>
            <a:off x="3429000" y="5257800"/>
            <a:ext cx="2286000" cy="0"/>
          </a:xfrm>
          <a:prstGeom prst="straightConnector1">
            <a:avLst/>
          </a:prstGeom>
          <a:ln w="1778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7696200" y="4267200"/>
            <a:ext cx="0" cy="1600200"/>
          </a:xfrm>
          <a:prstGeom prst="straightConnector1">
            <a:avLst/>
          </a:prstGeom>
          <a:ln w="1778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371600" y="4343400"/>
            <a:ext cx="0" cy="1600200"/>
          </a:xfrm>
          <a:prstGeom prst="straightConnector1">
            <a:avLst/>
          </a:prstGeom>
          <a:ln w="1778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osa\Groups\NWT\LCOG\Scenario Planning\Scenario planning methods\GHG Reduction Strategies\Presentation pics\Transit_emx.jpg"/>
          <p:cNvPicPr>
            <a:picLocks noChangeAspect="1" noChangeArrowheads="1"/>
          </p:cNvPicPr>
          <p:nvPr/>
        </p:nvPicPr>
        <p:blipFill>
          <a:blip r:embed="rId2" cstate="print"/>
          <a:srcRect l="16519" r="40020"/>
          <a:stretch>
            <a:fillRect/>
          </a:stretch>
        </p:blipFill>
        <p:spPr bwMode="auto">
          <a:xfrm>
            <a:off x="0" y="0"/>
            <a:ext cx="9144000" cy="6858000"/>
          </a:xfrm>
          <a:prstGeom prst="rect">
            <a:avLst/>
          </a:prstGeom>
          <a:noFill/>
        </p:spPr>
      </p:pic>
      <p:sp>
        <p:nvSpPr>
          <p:cNvPr id="7" name="Rectangle 6"/>
          <p:cNvSpPr/>
          <p:nvPr/>
        </p:nvSpPr>
        <p:spPr>
          <a:xfrm>
            <a:off x="0" y="5943600"/>
            <a:ext cx="91440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a:xfrm>
            <a:off x="0" y="0"/>
            <a:ext cx="7086600" cy="990600"/>
          </a:xfrm>
        </p:spPr>
        <p:txBody>
          <a:bodyPr/>
          <a:lstStyle/>
          <a:p>
            <a:r>
              <a:rPr lang="en-US" dirty="0" smtClean="0">
                <a:solidFill>
                  <a:schemeClr val="bg1"/>
                </a:solidFill>
              </a:rPr>
              <a:t>Improve public transit</a:t>
            </a:r>
            <a:endParaRPr lang="en-US" dirty="0">
              <a:solidFill>
                <a:schemeClr val="bg1"/>
              </a:solidFill>
            </a:endParaRPr>
          </a:p>
        </p:txBody>
      </p:sp>
      <p:cxnSp>
        <p:nvCxnSpPr>
          <p:cNvPr id="14" name="Straight Connector 13"/>
          <p:cNvCxnSpPr/>
          <p:nvPr/>
        </p:nvCxnSpPr>
        <p:spPr>
          <a:xfrm flipH="1">
            <a:off x="2" y="5943600"/>
            <a:ext cx="9143998"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91200" y="6019800"/>
            <a:ext cx="2895600" cy="830997"/>
          </a:xfrm>
          <a:prstGeom prst="rect">
            <a:avLst/>
          </a:prstGeom>
          <a:noFill/>
        </p:spPr>
        <p:txBody>
          <a:bodyPr wrap="square" rtlCol="0">
            <a:spAutoFit/>
          </a:bodyPr>
          <a:lstStyle/>
          <a:p>
            <a:pPr algn="ctr"/>
            <a:r>
              <a:rPr lang="en-US" sz="4800" b="1" dirty="0">
                <a:solidFill>
                  <a:schemeClr val="bg1"/>
                </a:solidFill>
                <a:latin typeface="Ebrima" pitchFamily="2" charset="0"/>
                <a:ea typeface="Ebrima" pitchFamily="2" charset="0"/>
                <a:cs typeface="Ebrima" pitchFamily="2" charset="0"/>
              </a:rPr>
              <a:t>1-8</a:t>
            </a:r>
            <a:r>
              <a:rPr lang="en-US" sz="4800" b="1" dirty="0" smtClean="0">
                <a:solidFill>
                  <a:schemeClr val="bg1"/>
                </a:solidFill>
                <a:latin typeface="Ebrima" pitchFamily="2" charset="0"/>
                <a:ea typeface="Ebrima" pitchFamily="2" charset="0"/>
                <a:cs typeface="Ebrima" pitchFamily="2" charset="0"/>
              </a:rPr>
              <a:t>%</a:t>
            </a:r>
          </a:p>
        </p:txBody>
      </p:sp>
      <p:sp>
        <p:nvSpPr>
          <p:cNvPr id="18" name="TextBox 17"/>
          <p:cNvSpPr txBox="1"/>
          <p:nvPr/>
        </p:nvSpPr>
        <p:spPr>
          <a:xfrm>
            <a:off x="-304800" y="6172200"/>
            <a:ext cx="6477000" cy="907941"/>
          </a:xfrm>
          <a:prstGeom prst="rect">
            <a:avLst/>
          </a:prstGeom>
          <a:noFill/>
        </p:spPr>
        <p:txBody>
          <a:bodyPr wrap="square" rtlCol="0">
            <a:spAutoFit/>
          </a:bodyPr>
          <a:lstStyle/>
          <a:p>
            <a:pPr algn="ctr">
              <a:lnSpc>
                <a:spcPts val="3000"/>
              </a:lnSpc>
            </a:pPr>
            <a:r>
              <a:rPr lang="en-US" sz="2400" b="1" dirty="0" smtClean="0">
                <a:solidFill>
                  <a:schemeClr val="bg1"/>
                </a:solidFill>
                <a:latin typeface="Ebrima" pitchFamily="2" charset="0"/>
                <a:ea typeface="Ebrima" pitchFamily="2" charset="0"/>
                <a:cs typeface="Ebrima" pitchFamily="2" charset="0"/>
              </a:rPr>
              <a:t>GHG emissions reduction potential:</a:t>
            </a:r>
          </a:p>
          <a:p>
            <a:endParaRPr lang="en-US" sz="2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4" name="Slide Number Placeholder 3"/>
          <p:cNvSpPr>
            <a:spLocks noGrp="1"/>
          </p:cNvSpPr>
          <p:nvPr>
            <p:ph type="sldNum" sz="quarter" idx="12"/>
          </p:nvPr>
        </p:nvSpPr>
        <p:spPr/>
        <p:txBody>
          <a:bodyPr/>
          <a:lstStyle/>
          <a:p>
            <a:fld id="{A9244B76-E623-4881-9ACF-7E65647551FB}" type="slidenum">
              <a:rPr lang="en-US" smtClean="0"/>
              <a:pPr/>
              <a:t>13</a:t>
            </a:fld>
            <a:endParaRPr lang="en-US" dirty="0"/>
          </a:p>
        </p:txBody>
      </p:sp>
      <p:graphicFrame>
        <p:nvGraphicFramePr>
          <p:cNvPr id="5" name="Table 4"/>
          <p:cNvGraphicFramePr>
            <a:graphicFrameLocks noGrp="1"/>
          </p:cNvGraphicFramePr>
          <p:nvPr/>
        </p:nvGraphicFramePr>
        <p:xfrm>
          <a:off x="4953000" y="1295402"/>
          <a:ext cx="4038600" cy="4724397"/>
        </p:xfrm>
        <a:graphic>
          <a:graphicData uri="http://schemas.openxmlformats.org/drawingml/2006/table">
            <a:tbl>
              <a:tblPr firstRow="1" bandRow="1">
                <a:tableStyleId>{5C22544A-7EE6-4342-B048-85BDC9FD1C3A}</a:tableStyleId>
              </a:tblPr>
              <a:tblGrid>
                <a:gridCol w="1642820"/>
                <a:gridCol w="2395780"/>
              </a:tblGrid>
              <a:tr h="4715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Cost</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Timeframe</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r>
              <a:tr h="1063207">
                <a:tc>
                  <a:txBody>
                    <a:bodyPr/>
                    <a:lstStyle/>
                    <a:p>
                      <a:pPr algn="ctr"/>
                      <a:r>
                        <a:rPr lang="en-US" sz="2800" b="1" dirty="0" smtClean="0"/>
                        <a:t>$$</a:t>
                      </a:r>
                      <a:endParaRPr lang="en-US" sz="2800" b="1"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800" b="1" dirty="0" smtClean="0"/>
                        <a:t>Short</a:t>
                      </a:r>
                      <a:endParaRPr lang="en-US" sz="28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1063207">
                <a:tc>
                  <a:txBody>
                    <a:bodyPr/>
                    <a:lstStyle/>
                    <a:p>
                      <a:pPr algn="ctr"/>
                      <a:r>
                        <a:rPr lang="en-US" sz="2800" b="1" kern="1200" dirty="0" smtClean="0">
                          <a:solidFill>
                            <a:schemeClr val="dk1"/>
                          </a:solidFill>
                          <a:latin typeface="+mn-lt"/>
                          <a:ea typeface="+mn-ea"/>
                          <a:cs typeface="+mn-cs"/>
                        </a:rPr>
                        <a:t>$$</a:t>
                      </a:r>
                      <a:endParaRPr lang="en-US" sz="2800" b="1" kern="1200" dirty="0">
                        <a:solidFill>
                          <a:schemeClr val="dk1"/>
                        </a:solidFill>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800" b="1" dirty="0" smtClean="0"/>
                        <a:t>Short</a:t>
                      </a:r>
                      <a:endParaRPr lang="en-US" sz="2800" b="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r h="1063207">
                <a:tc>
                  <a:txBody>
                    <a:bodyPr/>
                    <a:lstStyle/>
                    <a:p>
                      <a:pPr algn="ctr"/>
                      <a:r>
                        <a:rPr lang="en-US" sz="2800" b="1" kern="1200" dirty="0" smtClean="0">
                          <a:solidFill>
                            <a:schemeClr val="dk1"/>
                          </a:solidFill>
                          <a:latin typeface="+mn-lt"/>
                          <a:ea typeface="+mn-ea"/>
                          <a:cs typeface="+mn-cs"/>
                        </a:rPr>
                        <a:t>$$ - $$$</a:t>
                      </a:r>
                      <a:endParaRPr lang="en-US" sz="2800" b="1" kern="1200" dirty="0">
                        <a:solidFill>
                          <a:schemeClr val="dk1"/>
                        </a:solidFill>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800" b="1" dirty="0" smtClean="0"/>
                        <a:t>Medium</a:t>
                      </a:r>
                      <a:endParaRPr lang="en-US" sz="2800" b="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r h="1063207">
                <a:tc>
                  <a:txBody>
                    <a:bodyPr/>
                    <a:lstStyle/>
                    <a:p>
                      <a:pPr algn="ctr"/>
                      <a:r>
                        <a:rPr lang="en-US" sz="2800" b="1" kern="1200" dirty="0" smtClean="0">
                          <a:solidFill>
                            <a:schemeClr val="dk1"/>
                          </a:solidFill>
                          <a:latin typeface="+mn-lt"/>
                          <a:ea typeface="+mn-ea"/>
                          <a:cs typeface="+mn-cs"/>
                        </a:rPr>
                        <a:t>$$$</a:t>
                      </a:r>
                      <a:endParaRPr lang="en-US" sz="2800" b="1" kern="1200" dirty="0">
                        <a:solidFill>
                          <a:schemeClr val="dk1"/>
                        </a:solidFill>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800" b="1" dirty="0" smtClean="0"/>
                        <a:t>Long</a:t>
                      </a:r>
                      <a:endParaRPr lang="en-US" sz="2800" b="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6" name="Content Placeholder 2"/>
          <p:cNvSpPr>
            <a:spLocks noGrp="1"/>
          </p:cNvSpPr>
          <p:nvPr>
            <p:ph idx="1"/>
          </p:nvPr>
        </p:nvSpPr>
        <p:spPr>
          <a:xfrm>
            <a:off x="457200" y="1981200"/>
            <a:ext cx="4495800" cy="4191000"/>
          </a:xfrm>
        </p:spPr>
        <p:txBody>
          <a:bodyPr>
            <a:normAutofit fontScale="77500" lnSpcReduction="20000"/>
          </a:bodyPr>
          <a:lstStyle/>
          <a:p>
            <a:pPr>
              <a:lnSpc>
                <a:spcPts val="3500"/>
              </a:lnSpc>
            </a:pPr>
            <a:r>
              <a:rPr lang="en-US" dirty="0" smtClean="0"/>
              <a:t>Transit amenities</a:t>
            </a:r>
          </a:p>
          <a:p>
            <a:pPr>
              <a:lnSpc>
                <a:spcPts val="3500"/>
              </a:lnSpc>
            </a:pPr>
            <a:endParaRPr lang="en-US" dirty="0" smtClean="0"/>
          </a:p>
          <a:p>
            <a:pPr>
              <a:lnSpc>
                <a:spcPts val="3500"/>
              </a:lnSpc>
            </a:pPr>
            <a:r>
              <a:rPr lang="en-US" dirty="0" smtClean="0"/>
              <a:t>Reduce transit fares</a:t>
            </a:r>
          </a:p>
          <a:p>
            <a:pPr>
              <a:lnSpc>
                <a:spcPts val="3500"/>
              </a:lnSpc>
            </a:pPr>
            <a:endParaRPr lang="en-US" dirty="0" smtClean="0"/>
          </a:p>
          <a:p>
            <a:pPr>
              <a:lnSpc>
                <a:spcPts val="3500"/>
              </a:lnSpc>
            </a:pPr>
            <a:r>
              <a:rPr lang="en-US" dirty="0" smtClean="0"/>
              <a:t>Increase service</a:t>
            </a:r>
          </a:p>
          <a:p>
            <a:pPr>
              <a:lnSpc>
                <a:spcPts val="3500"/>
              </a:lnSpc>
            </a:pPr>
            <a:endParaRPr lang="en-US" dirty="0" smtClean="0"/>
          </a:p>
          <a:p>
            <a:pPr>
              <a:lnSpc>
                <a:spcPts val="3500"/>
              </a:lnSpc>
            </a:pPr>
            <a:r>
              <a:rPr lang="en-US" dirty="0" smtClean="0"/>
              <a:t>Increase high capacity transit</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impacts</a:t>
            </a:r>
            <a:endParaRPr lang="en-US" dirty="0"/>
          </a:p>
        </p:txBody>
      </p:sp>
      <p:sp>
        <p:nvSpPr>
          <p:cNvPr id="4" name="Slide Number Placeholder 3"/>
          <p:cNvSpPr>
            <a:spLocks noGrp="1"/>
          </p:cNvSpPr>
          <p:nvPr>
            <p:ph type="sldNum" sz="quarter" idx="12"/>
          </p:nvPr>
        </p:nvSpPr>
        <p:spPr/>
        <p:txBody>
          <a:bodyPr/>
          <a:lstStyle/>
          <a:p>
            <a:fld id="{A9244B76-E623-4881-9ACF-7E65647551FB}" type="slidenum">
              <a:rPr lang="en-US" smtClean="0"/>
              <a:pPr/>
              <a:t>14</a:t>
            </a:fld>
            <a:endParaRPr lang="en-US" dirty="0"/>
          </a:p>
        </p:txBody>
      </p:sp>
      <p:grpSp>
        <p:nvGrpSpPr>
          <p:cNvPr id="3" name="Group 21"/>
          <p:cNvGrpSpPr/>
          <p:nvPr/>
        </p:nvGrpSpPr>
        <p:grpSpPr>
          <a:xfrm>
            <a:off x="457200" y="1371600"/>
            <a:ext cx="1816608" cy="2362200"/>
            <a:chOff x="457200" y="1371600"/>
            <a:chExt cx="1816608" cy="2362200"/>
          </a:xfrm>
        </p:grpSpPr>
        <p:pic>
          <p:nvPicPr>
            <p:cNvPr id="4102" name="Picture 6"/>
            <p:cNvPicPr>
              <a:picLocks noChangeAspect="1" noChangeArrowheads="1"/>
            </p:cNvPicPr>
            <p:nvPr/>
          </p:nvPicPr>
          <p:blipFill>
            <a:blip r:embed="rId3" cstate="print"/>
            <a:srcRect/>
            <a:stretch>
              <a:fillRect/>
            </a:stretch>
          </p:blipFill>
          <p:spPr bwMode="auto">
            <a:xfrm>
              <a:off x="457200" y="1917192"/>
              <a:ext cx="1816608" cy="1816608"/>
            </a:xfrm>
            <a:prstGeom prst="rect">
              <a:avLst/>
            </a:prstGeom>
            <a:noFill/>
            <a:ln w="9525">
              <a:noFill/>
              <a:miter lim="800000"/>
              <a:headEnd/>
              <a:tailEnd/>
            </a:ln>
          </p:spPr>
        </p:pic>
        <p:sp>
          <p:nvSpPr>
            <p:cNvPr id="17" name="TextBox 16"/>
            <p:cNvSpPr txBox="1"/>
            <p:nvPr/>
          </p:nvSpPr>
          <p:spPr>
            <a:xfrm>
              <a:off x="685800" y="1371600"/>
              <a:ext cx="1447800" cy="954107"/>
            </a:xfrm>
            <a:prstGeom prst="rect">
              <a:avLst/>
            </a:prstGeom>
            <a:noFill/>
          </p:spPr>
          <p:txBody>
            <a:bodyPr wrap="square" rtlCol="0">
              <a:spAutoFit/>
            </a:bodyPr>
            <a:lstStyle/>
            <a:p>
              <a:r>
                <a:rPr lang="en-US" sz="2800" dirty="0" smtClean="0"/>
                <a:t>EQUITY	</a:t>
              </a:r>
              <a:endParaRPr lang="en-US" sz="2800" dirty="0"/>
            </a:p>
          </p:txBody>
        </p:sp>
      </p:grpSp>
      <p:grpSp>
        <p:nvGrpSpPr>
          <p:cNvPr id="5" name="Group 19"/>
          <p:cNvGrpSpPr/>
          <p:nvPr/>
        </p:nvGrpSpPr>
        <p:grpSpPr>
          <a:xfrm>
            <a:off x="3581400" y="1381780"/>
            <a:ext cx="2220316" cy="2352020"/>
            <a:chOff x="3647084" y="1381780"/>
            <a:chExt cx="2220316" cy="2352020"/>
          </a:xfrm>
        </p:grpSpPr>
        <p:grpSp>
          <p:nvGrpSpPr>
            <p:cNvPr id="6" name="Group 14"/>
            <p:cNvGrpSpPr>
              <a:grpSpLocks noChangeAspect="1"/>
            </p:cNvGrpSpPr>
            <p:nvPr/>
          </p:nvGrpSpPr>
          <p:grpSpPr>
            <a:xfrm>
              <a:off x="3647084" y="1894484"/>
              <a:ext cx="1839316" cy="1839316"/>
              <a:chOff x="5486400" y="1981200"/>
              <a:chExt cx="2838450" cy="2838450"/>
            </a:xfrm>
          </p:grpSpPr>
          <p:pic>
            <p:nvPicPr>
              <p:cNvPr id="4103" name="Picture 7"/>
              <p:cNvPicPr>
                <a:picLocks noChangeAspect="1" noChangeArrowheads="1"/>
              </p:cNvPicPr>
              <p:nvPr/>
            </p:nvPicPr>
            <p:blipFill>
              <a:blip r:embed="rId4" cstate="print"/>
              <a:srcRect/>
              <a:stretch>
                <a:fillRect/>
              </a:stretch>
            </p:blipFill>
            <p:spPr bwMode="auto">
              <a:xfrm>
                <a:off x="5486400" y="1981200"/>
                <a:ext cx="2838450" cy="2838450"/>
              </a:xfrm>
              <a:prstGeom prst="rect">
                <a:avLst/>
              </a:prstGeom>
              <a:noFill/>
              <a:ln w="9525">
                <a:noFill/>
                <a:miter lim="800000"/>
                <a:headEnd/>
                <a:tailEnd/>
              </a:ln>
            </p:spPr>
          </p:pic>
          <p:sp>
            <p:nvSpPr>
              <p:cNvPr id="14" name="TextBox 13"/>
              <p:cNvSpPr txBox="1"/>
              <p:nvPr/>
            </p:nvSpPr>
            <p:spPr>
              <a:xfrm>
                <a:off x="7391400" y="2979002"/>
                <a:ext cx="838200" cy="902430"/>
              </a:xfrm>
              <a:prstGeom prst="rect">
                <a:avLst/>
              </a:prstGeom>
              <a:noFill/>
            </p:spPr>
            <p:txBody>
              <a:bodyPr wrap="square" rtlCol="0">
                <a:spAutoFit/>
              </a:bodyPr>
              <a:lstStyle/>
              <a:p>
                <a:r>
                  <a:rPr lang="en-US" sz="3200" b="1" dirty="0" smtClean="0">
                    <a:solidFill>
                      <a:schemeClr val="bg1"/>
                    </a:solidFill>
                  </a:rPr>
                  <a:t>$</a:t>
                </a:r>
                <a:endParaRPr lang="en-US" sz="3200" b="1" dirty="0">
                  <a:solidFill>
                    <a:schemeClr val="bg1"/>
                  </a:solidFill>
                </a:endParaRPr>
              </a:p>
            </p:txBody>
          </p:sp>
        </p:grpSp>
        <p:sp>
          <p:nvSpPr>
            <p:cNvPr id="18" name="TextBox 17"/>
            <p:cNvSpPr txBox="1"/>
            <p:nvPr/>
          </p:nvSpPr>
          <p:spPr>
            <a:xfrm>
              <a:off x="3733800" y="1381780"/>
              <a:ext cx="2133600" cy="523220"/>
            </a:xfrm>
            <a:prstGeom prst="rect">
              <a:avLst/>
            </a:prstGeom>
            <a:noFill/>
          </p:spPr>
          <p:txBody>
            <a:bodyPr wrap="square" rtlCol="0">
              <a:spAutoFit/>
            </a:bodyPr>
            <a:lstStyle/>
            <a:p>
              <a:r>
                <a:rPr lang="en-US" sz="2800" dirty="0" smtClean="0"/>
                <a:t>ECONOMY	</a:t>
              </a:r>
              <a:endParaRPr lang="en-US" sz="2800" dirty="0"/>
            </a:p>
          </p:txBody>
        </p:sp>
      </p:grpSp>
      <p:grpSp>
        <p:nvGrpSpPr>
          <p:cNvPr id="7" name="Group 20"/>
          <p:cNvGrpSpPr/>
          <p:nvPr/>
        </p:nvGrpSpPr>
        <p:grpSpPr>
          <a:xfrm>
            <a:off x="6793992" y="1371600"/>
            <a:ext cx="2350008" cy="2362200"/>
            <a:chOff x="6793992" y="1371600"/>
            <a:chExt cx="2350008" cy="2362200"/>
          </a:xfrm>
        </p:grpSpPr>
        <p:pic>
          <p:nvPicPr>
            <p:cNvPr id="4104" name="Picture 8"/>
            <p:cNvPicPr>
              <a:picLocks noChangeAspect="1" noChangeArrowheads="1"/>
            </p:cNvPicPr>
            <p:nvPr/>
          </p:nvPicPr>
          <p:blipFill>
            <a:blip r:embed="rId5" cstate="print"/>
            <a:srcRect/>
            <a:stretch>
              <a:fillRect/>
            </a:stretch>
          </p:blipFill>
          <p:spPr bwMode="auto">
            <a:xfrm>
              <a:off x="6793992" y="1917192"/>
              <a:ext cx="1816608" cy="1816608"/>
            </a:xfrm>
            <a:prstGeom prst="rect">
              <a:avLst/>
            </a:prstGeom>
            <a:noFill/>
            <a:ln w="9525">
              <a:noFill/>
              <a:miter lim="800000"/>
              <a:headEnd/>
              <a:tailEnd/>
            </a:ln>
          </p:spPr>
        </p:pic>
        <p:sp>
          <p:nvSpPr>
            <p:cNvPr id="19" name="TextBox 18"/>
            <p:cNvSpPr txBox="1"/>
            <p:nvPr/>
          </p:nvSpPr>
          <p:spPr>
            <a:xfrm>
              <a:off x="7010400" y="1371600"/>
              <a:ext cx="2133600" cy="523220"/>
            </a:xfrm>
            <a:prstGeom prst="rect">
              <a:avLst/>
            </a:prstGeom>
            <a:noFill/>
          </p:spPr>
          <p:txBody>
            <a:bodyPr wrap="square" rtlCol="0">
              <a:spAutoFit/>
            </a:bodyPr>
            <a:lstStyle/>
            <a:p>
              <a:r>
                <a:rPr lang="en-US" sz="2800" dirty="0" smtClean="0"/>
                <a:t>HEALTH	</a:t>
              </a:r>
              <a:endParaRPr lang="en-US" sz="2800" dirty="0"/>
            </a:p>
          </p:txBody>
        </p:sp>
      </p:grpSp>
      <p:cxnSp>
        <p:nvCxnSpPr>
          <p:cNvPr id="27" name="Straight Arrow Connector 26"/>
          <p:cNvCxnSpPr/>
          <p:nvPr/>
        </p:nvCxnSpPr>
        <p:spPr>
          <a:xfrm flipV="1">
            <a:off x="4495800" y="4267200"/>
            <a:ext cx="0" cy="1600200"/>
          </a:xfrm>
          <a:prstGeom prst="straightConnector1">
            <a:avLst/>
          </a:prstGeom>
          <a:ln w="1778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371600" y="4191000"/>
            <a:ext cx="0" cy="1600200"/>
          </a:xfrm>
          <a:prstGeom prst="straightConnector1">
            <a:avLst/>
          </a:prstGeom>
          <a:ln w="1778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696200" y="4267200"/>
            <a:ext cx="0" cy="1600200"/>
          </a:xfrm>
          <a:prstGeom prst="straightConnector1">
            <a:avLst/>
          </a:prstGeom>
          <a:ln w="1778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osa\Groups\NWT\LCOG\Scenario Planning\Scenario planning methods\GHG Reduction Strategies\Presentation pics\HOTlanes.jpg"/>
          <p:cNvPicPr>
            <a:picLocks noChangeAspect="1" noChangeArrowheads="1"/>
          </p:cNvPicPr>
          <p:nvPr/>
        </p:nvPicPr>
        <p:blipFill>
          <a:blip r:embed="rId3" cstate="print"/>
          <a:srcRect/>
          <a:stretch>
            <a:fillRect/>
          </a:stretch>
        </p:blipFill>
        <p:spPr bwMode="auto">
          <a:xfrm>
            <a:off x="1" y="0"/>
            <a:ext cx="9144000" cy="6858000"/>
          </a:xfrm>
          <a:prstGeom prst="rect">
            <a:avLst/>
          </a:prstGeom>
          <a:noFill/>
        </p:spPr>
      </p:pic>
      <p:sp>
        <p:nvSpPr>
          <p:cNvPr id="4" name="Slide Number Placeholder 3"/>
          <p:cNvSpPr>
            <a:spLocks noGrp="1"/>
          </p:cNvSpPr>
          <p:nvPr>
            <p:ph type="sldNum" sz="quarter" idx="4294967295"/>
          </p:nvPr>
        </p:nvSpPr>
        <p:spPr>
          <a:xfrm>
            <a:off x="8610600" y="6356350"/>
            <a:ext cx="533400" cy="365125"/>
          </a:xfrm>
        </p:spPr>
        <p:txBody>
          <a:bodyPr/>
          <a:lstStyle/>
          <a:p>
            <a:fld id="{A9244B76-E623-4881-9ACF-7E65647551FB}" type="slidenum">
              <a:rPr lang="en-US" smtClean="0"/>
              <a:pPr/>
              <a:t>15</a:t>
            </a:fld>
            <a:endParaRPr lang="en-US" dirty="0"/>
          </a:p>
        </p:txBody>
      </p:sp>
      <p:sp>
        <p:nvSpPr>
          <p:cNvPr id="5" name="Rectangle 4"/>
          <p:cNvSpPr/>
          <p:nvPr/>
        </p:nvSpPr>
        <p:spPr>
          <a:xfrm>
            <a:off x="3733800" y="4724400"/>
            <a:ext cx="5410200" cy="1676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733800" y="4800600"/>
            <a:ext cx="5410200" cy="1447800"/>
          </a:xfrm>
        </p:spPr>
        <p:txBody>
          <a:bodyPr>
            <a:normAutofit/>
          </a:bodyPr>
          <a:lstStyle/>
          <a:p>
            <a:pPr algn="r"/>
            <a:r>
              <a:rPr lang="en-US" sz="4000" dirty="0" smtClean="0">
                <a:solidFill>
                  <a:schemeClr val="bg1"/>
                </a:solidFill>
              </a:rPr>
              <a:t>PRICING STRATEGIES</a:t>
            </a:r>
            <a:endParaRPr lang="en-US" sz="4000" dirty="0">
              <a:solidFill>
                <a:schemeClr val="bg1"/>
              </a:solidFill>
            </a:endParaRPr>
          </a:p>
        </p:txBody>
      </p:sp>
      <p:sp>
        <p:nvSpPr>
          <p:cNvPr id="7" name="TextBox 6"/>
          <p:cNvSpPr txBox="1"/>
          <p:nvPr/>
        </p:nvSpPr>
        <p:spPr>
          <a:xfrm>
            <a:off x="4419600" y="6550223"/>
            <a:ext cx="4724400" cy="307777"/>
          </a:xfrm>
          <a:prstGeom prst="rect">
            <a:avLst/>
          </a:prstGeom>
          <a:noFill/>
        </p:spPr>
        <p:txBody>
          <a:bodyPr wrap="square" rtlCol="0">
            <a:spAutoFit/>
          </a:bodyPr>
          <a:lstStyle/>
          <a:p>
            <a:pPr algn="r"/>
            <a:r>
              <a:rPr lang="en-US" sz="1400" dirty="0" smtClean="0">
                <a:solidFill>
                  <a:schemeClr val="bg1"/>
                </a:solidFill>
              </a:rPr>
              <a:t>Photo courtesy WSDOT</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572000" y="0"/>
            <a:ext cx="4572000" cy="594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4572000" cy="594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descr="http://files.coloribus.com/files/adsarchive/part_1460/14601505/file/the-central-london-congestion-charge-the-launch-of-the-central-london-congestion-charge-7-small-31625.jpg"/>
          <p:cNvPicPr>
            <a:picLocks noChangeAspect="1" noChangeArrowheads="1"/>
          </p:cNvPicPr>
          <p:nvPr/>
        </p:nvPicPr>
        <p:blipFill>
          <a:blip r:embed="rId2" cstate="print"/>
          <a:srcRect/>
          <a:stretch>
            <a:fillRect/>
          </a:stretch>
        </p:blipFill>
        <p:spPr bwMode="auto">
          <a:xfrm>
            <a:off x="76200" y="1828800"/>
            <a:ext cx="4292600" cy="3219450"/>
          </a:xfrm>
          <a:prstGeom prst="rect">
            <a:avLst/>
          </a:prstGeom>
          <a:noFill/>
        </p:spPr>
      </p:pic>
      <p:sp>
        <p:nvSpPr>
          <p:cNvPr id="7" name="Rectangle 6"/>
          <p:cNvSpPr/>
          <p:nvPr/>
        </p:nvSpPr>
        <p:spPr>
          <a:xfrm>
            <a:off x="0" y="5943600"/>
            <a:ext cx="9144000" cy="914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a:xfrm>
            <a:off x="0" y="0"/>
            <a:ext cx="4419600" cy="1676400"/>
          </a:xfrm>
        </p:spPr>
        <p:txBody>
          <a:bodyPr>
            <a:normAutofit/>
          </a:bodyPr>
          <a:lstStyle/>
          <a:p>
            <a:r>
              <a:rPr lang="en-US" dirty="0" smtClean="0">
                <a:solidFill>
                  <a:schemeClr val="bg1"/>
                </a:solidFill>
              </a:rPr>
              <a:t>Congestion pricing</a:t>
            </a:r>
            <a:endParaRPr lang="en-US" dirty="0">
              <a:solidFill>
                <a:schemeClr val="bg1"/>
              </a:solidFill>
            </a:endParaRPr>
          </a:p>
        </p:txBody>
      </p:sp>
      <p:cxnSp>
        <p:nvCxnSpPr>
          <p:cNvPr id="14" name="Straight Connector 13"/>
          <p:cNvCxnSpPr/>
          <p:nvPr/>
        </p:nvCxnSpPr>
        <p:spPr>
          <a:xfrm flipH="1">
            <a:off x="2" y="5943600"/>
            <a:ext cx="9143998"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057400" y="6027003"/>
            <a:ext cx="2895600" cy="830997"/>
          </a:xfrm>
          <a:prstGeom prst="rect">
            <a:avLst/>
          </a:prstGeom>
          <a:noFill/>
        </p:spPr>
        <p:txBody>
          <a:bodyPr wrap="square" rtlCol="0">
            <a:spAutoFit/>
          </a:bodyPr>
          <a:lstStyle/>
          <a:p>
            <a:pPr algn="ctr"/>
            <a:r>
              <a:rPr lang="en-US" sz="4800" b="1" dirty="0">
                <a:solidFill>
                  <a:schemeClr val="bg1"/>
                </a:solidFill>
                <a:latin typeface="Ebrima" pitchFamily="2" charset="0"/>
                <a:ea typeface="Ebrima" pitchFamily="2" charset="0"/>
                <a:cs typeface="Ebrima" pitchFamily="2" charset="0"/>
              </a:rPr>
              <a:t>1-2</a:t>
            </a:r>
            <a:r>
              <a:rPr lang="en-US" sz="4800" b="1" dirty="0" smtClean="0">
                <a:solidFill>
                  <a:schemeClr val="bg1"/>
                </a:solidFill>
                <a:latin typeface="Ebrima" pitchFamily="2" charset="0"/>
                <a:ea typeface="Ebrima" pitchFamily="2" charset="0"/>
                <a:cs typeface="Ebrima" pitchFamily="2" charset="0"/>
              </a:rPr>
              <a:t>%</a:t>
            </a:r>
          </a:p>
        </p:txBody>
      </p:sp>
      <p:sp>
        <p:nvSpPr>
          <p:cNvPr id="18" name="TextBox 17"/>
          <p:cNvSpPr txBox="1"/>
          <p:nvPr/>
        </p:nvSpPr>
        <p:spPr>
          <a:xfrm>
            <a:off x="76200" y="5943600"/>
            <a:ext cx="2667000" cy="1292662"/>
          </a:xfrm>
          <a:prstGeom prst="rect">
            <a:avLst/>
          </a:prstGeom>
          <a:noFill/>
        </p:spPr>
        <p:txBody>
          <a:bodyPr wrap="square" rtlCol="0">
            <a:spAutoFit/>
          </a:bodyPr>
          <a:lstStyle/>
          <a:p>
            <a:pPr>
              <a:lnSpc>
                <a:spcPts val="3000"/>
              </a:lnSpc>
            </a:pPr>
            <a:r>
              <a:rPr lang="en-US" b="1" dirty="0" smtClean="0">
                <a:solidFill>
                  <a:schemeClr val="bg1"/>
                </a:solidFill>
                <a:latin typeface="Ebrima" pitchFamily="2" charset="0"/>
                <a:ea typeface="Ebrima" pitchFamily="2" charset="0"/>
                <a:cs typeface="Ebrima" pitchFamily="2" charset="0"/>
              </a:rPr>
              <a:t>GHG emissions reduction potential:</a:t>
            </a:r>
          </a:p>
          <a:p>
            <a:endParaRPr lang="en-US" sz="2800" dirty="0"/>
          </a:p>
        </p:txBody>
      </p:sp>
      <p:cxnSp>
        <p:nvCxnSpPr>
          <p:cNvPr id="8" name="Straight Connector 7"/>
          <p:cNvCxnSpPr/>
          <p:nvPr/>
        </p:nvCxnSpPr>
        <p:spPr>
          <a:xfrm>
            <a:off x="4572000" y="0"/>
            <a:ext cx="0" cy="685800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5"/>
          <p:cNvSpPr txBox="1">
            <a:spLocks/>
          </p:cNvSpPr>
          <p:nvPr/>
        </p:nvSpPr>
        <p:spPr>
          <a:xfrm>
            <a:off x="4724400" y="0"/>
            <a:ext cx="4419600" cy="16764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Ebrima" pitchFamily="2" charset="0"/>
                <a:ea typeface="Ebrima" pitchFamily="2" charset="0"/>
                <a:cs typeface="Ebrima" pitchFamily="2" charset="0"/>
              </a:rPr>
              <a:t>Mileage fee</a:t>
            </a:r>
            <a:endParaRPr kumimoji="0" lang="en-US" sz="4400" b="1" i="0" u="none" strike="noStrike" kern="1200" cap="none" spc="0" normalizeH="0" baseline="0" noProof="0" dirty="0">
              <a:ln>
                <a:noFill/>
              </a:ln>
              <a:solidFill>
                <a:schemeClr val="bg1"/>
              </a:solidFill>
              <a:effectLst/>
              <a:uLnTx/>
              <a:uFillTx/>
              <a:latin typeface="Ebrima" pitchFamily="2" charset="0"/>
              <a:ea typeface="Ebrima" pitchFamily="2" charset="0"/>
              <a:cs typeface="Ebrima" pitchFamily="2" charset="0"/>
            </a:endParaRPr>
          </a:p>
        </p:txBody>
      </p:sp>
      <p:sp>
        <p:nvSpPr>
          <p:cNvPr id="16" name="TextBox 15"/>
          <p:cNvSpPr txBox="1"/>
          <p:nvPr/>
        </p:nvSpPr>
        <p:spPr>
          <a:xfrm>
            <a:off x="4648200" y="5946338"/>
            <a:ext cx="2667000" cy="1292662"/>
          </a:xfrm>
          <a:prstGeom prst="rect">
            <a:avLst/>
          </a:prstGeom>
          <a:noFill/>
        </p:spPr>
        <p:txBody>
          <a:bodyPr wrap="square" rtlCol="0">
            <a:spAutoFit/>
          </a:bodyPr>
          <a:lstStyle/>
          <a:p>
            <a:pPr>
              <a:lnSpc>
                <a:spcPts val="3000"/>
              </a:lnSpc>
            </a:pPr>
            <a:r>
              <a:rPr lang="en-US" b="1" dirty="0" smtClean="0">
                <a:solidFill>
                  <a:schemeClr val="bg1"/>
                </a:solidFill>
                <a:latin typeface="Ebrima" pitchFamily="2" charset="0"/>
                <a:ea typeface="Ebrima" pitchFamily="2" charset="0"/>
                <a:cs typeface="Ebrima" pitchFamily="2" charset="0"/>
              </a:rPr>
              <a:t>GHG emissions reduction potential:</a:t>
            </a:r>
          </a:p>
          <a:p>
            <a:endParaRPr lang="en-US" sz="2800" dirty="0"/>
          </a:p>
        </p:txBody>
      </p:sp>
      <p:sp>
        <p:nvSpPr>
          <p:cNvPr id="17" name="TextBox 16"/>
          <p:cNvSpPr txBox="1"/>
          <p:nvPr/>
        </p:nvSpPr>
        <p:spPr>
          <a:xfrm>
            <a:off x="6629400" y="6027003"/>
            <a:ext cx="2895600" cy="830997"/>
          </a:xfrm>
          <a:prstGeom prst="rect">
            <a:avLst/>
          </a:prstGeom>
          <a:noFill/>
        </p:spPr>
        <p:txBody>
          <a:bodyPr wrap="square" rtlCol="0">
            <a:spAutoFit/>
          </a:bodyPr>
          <a:lstStyle/>
          <a:p>
            <a:pPr algn="ctr"/>
            <a:r>
              <a:rPr lang="en-US" sz="4800" b="1" dirty="0">
                <a:solidFill>
                  <a:schemeClr val="bg1"/>
                </a:solidFill>
                <a:latin typeface="Ebrima" pitchFamily="2" charset="0"/>
                <a:ea typeface="Ebrima" pitchFamily="2" charset="0"/>
                <a:cs typeface="Ebrima" pitchFamily="2" charset="0"/>
              </a:rPr>
              <a:t>1-5</a:t>
            </a:r>
            <a:r>
              <a:rPr lang="en-US" sz="4800" b="1" dirty="0" smtClean="0">
                <a:solidFill>
                  <a:schemeClr val="bg1"/>
                </a:solidFill>
                <a:latin typeface="Ebrima" pitchFamily="2" charset="0"/>
                <a:ea typeface="Ebrima" pitchFamily="2" charset="0"/>
                <a:cs typeface="Ebrima" pitchFamily="2" charset="0"/>
              </a:rPr>
              <a:t>%</a:t>
            </a:r>
          </a:p>
        </p:txBody>
      </p:sp>
      <p:pic>
        <p:nvPicPr>
          <p:cNvPr id="21505" name="Picture 1"/>
          <p:cNvPicPr>
            <a:picLocks noChangeAspect="1" noChangeArrowheads="1"/>
          </p:cNvPicPr>
          <p:nvPr/>
        </p:nvPicPr>
        <p:blipFill>
          <a:blip r:embed="rId3" cstate="print"/>
          <a:srcRect/>
          <a:stretch>
            <a:fillRect/>
          </a:stretch>
        </p:blipFill>
        <p:spPr bwMode="auto">
          <a:xfrm>
            <a:off x="5181600" y="1447800"/>
            <a:ext cx="3352800" cy="43201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4" name="Slide Number Placeholder 3"/>
          <p:cNvSpPr>
            <a:spLocks noGrp="1"/>
          </p:cNvSpPr>
          <p:nvPr>
            <p:ph type="sldNum" sz="quarter" idx="12"/>
          </p:nvPr>
        </p:nvSpPr>
        <p:spPr/>
        <p:txBody>
          <a:bodyPr/>
          <a:lstStyle/>
          <a:p>
            <a:fld id="{A9244B76-E623-4881-9ACF-7E65647551FB}" type="slidenum">
              <a:rPr lang="en-US" smtClean="0"/>
              <a:pPr/>
              <a:t>17</a:t>
            </a:fld>
            <a:endParaRPr lang="en-US" dirty="0"/>
          </a:p>
        </p:txBody>
      </p:sp>
      <p:graphicFrame>
        <p:nvGraphicFramePr>
          <p:cNvPr id="5" name="Table 4"/>
          <p:cNvGraphicFramePr>
            <a:graphicFrameLocks noGrp="1"/>
          </p:cNvGraphicFramePr>
          <p:nvPr/>
        </p:nvGraphicFramePr>
        <p:xfrm>
          <a:off x="4953000" y="1295402"/>
          <a:ext cx="4038600" cy="4174773"/>
        </p:xfrm>
        <a:graphic>
          <a:graphicData uri="http://schemas.openxmlformats.org/drawingml/2006/table">
            <a:tbl>
              <a:tblPr firstRow="1" bandRow="1">
                <a:tableStyleId>{5C22544A-7EE6-4342-B048-85BDC9FD1C3A}</a:tableStyleId>
              </a:tblPr>
              <a:tblGrid>
                <a:gridCol w="1642820"/>
                <a:gridCol w="2395780"/>
              </a:tblGrid>
              <a:tr h="38099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Cost</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Timeframe</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r>
              <a:tr h="1239191">
                <a:tc>
                  <a:txBody>
                    <a:bodyPr/>
                    <a:lstStyle/>
                    <a:p>
                      <a:pPr algn="ctr"/>
                      <a:r>
                        <a:rPr lang="en-US" sz="2800" b="1" dirty="0" smtClean="0"/>
                        <a:t>$$$</a:t>
                      </a:r>
                      <a:endParaRPr lang="en-US" sz="2800" b="1"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800" b="1" dirty="0" smtClean="0"/>
                        <a:t>Long</a:t>
                      </a:r>
                      <a:endParaRPr lang="en-US" sz="28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1239191">
                <a:tc>
                  <a:txBody>
                    <a:bodyPr/>
                    <a:lstStyle/>
                    <a:p>
                      <a:pPr algn="ctr"/>
                      <a:r>
                        <a:rPr lang="en-US" sz="2800" b="1" kern="1200" dirty="0" smtClean="0">
                          <a:solidFill>
                            <a:schemeClr val="dk1"/>
                          </a:solidFill>
                          <a:latin typeface="+mn-lt"/>
                          <a:ea typeface="+mn-ea"/>
                          <a:cs typeface="+mn-cs"/>
                        </a:rPr>
                        <a:t>$$$</a:t>
                      </a:r>
                      <a:endParaRPr lang="en-US" sz="2800" b="1" kern="1200" dirty="0">
                        <a:solidFill>
                          <a:schemeClr val="dk1"/>
                        </a:solidFill>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800" b="1" dirty="0" smtClean="0"/>
                        <a:t>Long</a:t>
                      </a:r>
                      <a:endParaRPr lang="en-US" sz="2800" b="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r h="1239191">
                <a:tc>
                  <a:txBody>
                    <a:bodyPr/>
                    <a:lstStyle/>
                    <a:p>
                      <a:pPr algn="ctr"/>
                      <a:endParaRPr lang="en-US" sz="2800" b="1" kern="1200" dirty="0">
                        <a:solidFill>
                          <a:schemeClr val="dk1"/>
                        </a:solidFill>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6" name="Content Placeholder 2"/>
          <p:cNvSpPr>
            <a:spLocks noGrp="1"/>
          </p:cNvSpPr>
          <p:nvPr>
            <p:ph idx="1"/>
          </p:nvPr>
        </p:nvSpPr>
        <p:spPr>
          <a:xfrm>
            <a:off x="457200" y="2057400"/>
            <a:ext cx="4495800" cy="4191000"/>
          </a:xfrm>
        </p:spPr>
        <p:txBody>
          <a:bodyPr>
            <a:normAutofit/>
          </a:bodyPr>
          <a:lstStyle/>
          <a:p>
            <a:pPr>
              <a:lnSpc>
                <a:spcPts val="3500"/>
              </a:lnSpc>
            </a:pPr>
            <a:r>
              <a:rPr lang="en-US" dirty="0" smtClean="0"/>
              <a:t>Congestion pricing</a:t>
            </a:r>
          </a:p>
          <a:p>
            <a:pPr>
              <a:lnSpc>
                <a:spcPts val="3500"/>
              </a:lnSpc>
            </a:pPr>
            <a:endParaRPr lang="en-US" dirty="0" smtClean="0"/>
          </a:p>
          <a:p>
            <a:pPr>
              <a:lnSpc>
                <a:spcPts val="3500"/>
              </a:lnSpc>
            </a:pPr>
            <a:r>
              <a:rPr lang="en-US" dirty="0" smtClean="0"/>
              <a:t>Statewide mileage fee</a:t>
            </a:r>
          </a:p>
          <a:p>
            <a:pPr>
              <a:lnSpc>
                <a:spcPts val="3500"/>
              </a:lnSpc>
              <a:buNone/>
            </a:pPr>
            <a:endParaRPr lang="en-US"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0"/>
            <a:ext cx="4572000" cy="5943600"/>
          </a:xfrm>
          <a:prstGeom prst="rect">
            <a:avLst/>
          </a:prstGeom>
          <a:noFill/>
          <a:ln w="9525">
            <a:noFill/>
            <a:miter lim="800000"/>
            <a:headEnd/>
            <a:tailEnd/>
          </a:ln>
        </p:spPr>
      </p:pic>
      <p:pic>
        <p:nvPicPr>
          <p:cNvPr id="1026" name="Picture 2" descr="\\rosa\Groups\NWT\LCOG\Scenario Planning\Scenario planning methods\GHG Reduction Strategies\Presentation pics\parking_meter.JPG"/>
          <p:cNvPicPr>
            <a:picLocks noChangeAspect="1" noChangeArrowheads="1"/>
          </p:cNvPicPr>
          <p:nvPr/>
        </p:nvPicPr>
        <p:blipFill>
          <a:blip r:embed="rId4" cstate="print">
            <a:lum bright="-20000"/>
          </a:blip>
          <a:srcRect/>
          <a:stretch>
            <a:fillRect/>
          </a:stretch>
        </p:blipFill>
        <p:spPr bwMode="auto">
          <a:xfrm>
            <a:off x="4572000" y="0"/>
            <a:ext cx="4572000" cy="6197600"/>
          </a:xfrm>
          <a:prstGeom prst="rect">
            <a:avLst/>
          </a:prstGeom>
          <a:noFill/>
        </p:spPr>
      </p:pic>
      <p:sp>
        <p:nvSpPr>
          <p:cNvPr id="7" name="Rectangle 6"/>
          <p:cNvSpPr/>
          <p:nvPr/>
        </p:nvSpPr>
        <p:spPr>
          <a:xfrm>
            <a:off x="0" y="5943600"/>
            <a:ext cx="9144000" cy="914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a:xfrm>
            <a:off x="4724400" y="4267200"/>
            <a:ext cx="4419600" cy="1447800"/>
          </a:xfrm>
        </p:spPr>
        <p:txBody>
          <a:bodyPr>
            <a:normAutofit/>
          </a:bodyPr>
          <a:lstStyle/>
          <a:p>
            <a:r>
              <a:rPr lang="en-US" dirty="0" smtClean="0">
                <a:solidFill>
                  <a:schemeClr val="bg1"/>
                </a:solidFill>
              </a:rPr>
              <a:t>Other pricing strategies</a:t>
            </a:r>
            <a:endParaRPr lang="en-US" dirty="0">
              <a:solidFill>
                <a:schemeClr val="bg1"/>
              </a:solidFill>
            </a:endParaRPr>
          </a:p>
        </p:txBody>
      </p:sp>
      <p:cxnSp>
        <p:nvCxnSpPr>
          <p:cNvPr id="14" name="Straight Connector 13"/>
          <p:cNvCxnSpPr/>
          <p:nvPr/>
        </p:nvCxnSpPr>
        <p:spPr>
          <a:xfrm flipH="1">
            <a:off x="2" y="5943600"/>
            <a:ext cx="9143998"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057400" y="6027003"/>
            <a:ext cx="2895600" cy="830997"/>
          </a:xfrm>
          <a:prstGeom prst="rect">
            <a:avLst/>
          </a:prstGeom>
          <a:noFill/>
        </p:spPr>
        <p:txBody>
          <a:bodyPr wrap="square" rtlCol="0">
            <a:spAutoFit/>
          </a:bodyPr>
          <a:lstStyle/>
          <a:p>
            <a:pPr algn="ctr"/>
            <a:r>
              <a:rPr lang="en-US" sz="4800" b="1" dirty="0" smtClean="0">
                <a:solidFill>
                  <a:schemeClr val="bg1"/>
                </a:solidFill>
                <a:latin typeface="Ebrima" pitchFamily="2" charset="0"/>
                <a:ea typeface="Ebrima" pitchFamily="2" charset="0"/>
                <a:cs typeface="Ebrima" pitchFamily="2" charset="0"/>
              </a:rPr>
              <a:t>1-3%</a:t>
            </a:r>
          </a:p>
        </p:txBody>
      </p:sp>
      <p:sp>
        <p:nvSpPr>
          <p:cNvPr id="18" name="TextBox 17"/>
          <p:cNvSpPr txBox="1"/>
          <p:nvPr/>
        </p:nvSpPr>
        <p:spPr>
          <a:xfrm>
            <a:off x="76200" y="5943600"/>
            <a:ext cx="2667000" cy="1292662"/>
          </a:xfrm>
          <a:prstGeom prst="rect">
            <a:avLst/>
          </a:prstGeom>
          <a:noFill/>
        </p:spPr>
        <p:txBody>
          <a:bodyPr wrap="square" rtlCol="0">
            <a:spAutoFit/>
          </a:bodyPr>
          <a:lstStyle/>
          <a:p>
            <a:pPr>
              <a:lnSpc>
                <a:spcPts val="3000"/>
              </a:lnSpc>
            </a:pPr>
            <a:r>
              <a:rPr lang="en-US" b="1" dirty="0" smtClean="0">
                <a:solidFill>
                  <a:schemeClr val="bg1"/>
                </a:solidFill>
                <a:latin typeface="Ebrima" pitchFamily="2" charset="0"/>
                <a:ea typeface="Ebrima" pitchFamily="2" charset="0"/>
                <a:cs typeface="Ebrima" pitchFamily="2" charset="0"/>
              </a:rPr>
              <a:t>GHG emissions reduction potential:</a:t>
            </a:r>
          </a:p>
          <a:p>
            <a:endParaRPr lang="en-US" sz="2800" dirty="0"/>
          </a:p>
        </p:txBody>
      </p:sp>
      <p:cxnSp>
        <p:nvCxnSpPr>
          <p:cNvPr id="8" name="Straight Connector 7"/>
          <p:cNvCxnSpPr/>
          <p:nvPr/>
        </p:nvCxnSpPr>
        <p:spPr>
          <a:xfrm>
            <a:off x="4572000" y="0"/>
            <a:ext cx="0" cy="685800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648200" y="5946338"/>
            <a:ext cx="2667000" cy="1292662"/>
          </a:xfrm>
          <a:prstGeom prst="rect">
            <a:avLst/>
          </a:prstGeom>
          <a:noFill/>
        </p:spPr>
        <p:txBody>
          <a:bodyPr wrap="square" rtlCol="0">
            <a:spAutoFit/>
          </a:bodyPr>
          <a:lstStyle/>
          <a:p>
            <a:pPr>
              <a:lnSpc>
                <a:spcPts val="3000"/>
              </a:lnSpc>
            </a:pPr>
            <a:r>
              <a:rPr lang="en-US" b="1" dirty="0" smtClean="0">
                <a:solidFill>
                  <a:schemeClr val="bg1"/>
                </a:solidFill>
                <a:latin typeface="Ebrima" pitchFamily="2" charset="0"/>
                <a:ea typeface="Ebrima" pitchFamily="2" charset="0"/>
                <a:cs typeface="Ebrima" pitchFamily="2" charset="0"/>
              </a:rPr>
              <a:t>GHG emissions reduction potential:</a:t>
            </a:r>
          </a:p>
          <a:p>
            <a:endParaRPr lang="en-US" sz="2800" dirty="0"/>
          </a:p>
        </p:txBody>
      </p:sp>
      <p:sp>
        <p:nvSpPr>
          <p:cNvPr id="17" name="TextBox 16"/>
          <p:cNvSpPr txBox="1"/>
          <p:nvPr/>
        </p:nvSpPr>
        <p:spPr>
          <a:xfrm>
            <a:off x="6629400" y="6027003"/>
            <a:ext cx="2895600" cy="830997"/>
          </a:xfrm>
          <a:prstGeom prst="rect">
            <a:avLst/>
          </a:prstGeom>
          <a:noFill/>
        </p:spPr>
        <p:txBody>
          <a:bodyPr wrap="square" rtlCol="0">
            <a:spAutoFit/>
          </a:bodyPr>
          <a:lstStyle/>
          <a:p>
            <a:pPr algn="ctr"/>
            <a:r>
              <a:rPr lang="en-US" sz="4800" b="1" dirty="0">
                <a:solidFill>
                  <a:schemeClr val="bg1"/>
                </a:solidFill>
                <a:latin typeface="Ebrima" pitchFamily="2" charset="0"/>
                <a:ea typeface="Ebrima" pitchFamily="2" charset="0"/>
                <a:cs typeface="Ebrima" pitchFamily="2" charset="0"/>
              </a:rPr>
              <a:t>1-2</a:t>
            </a:r>
            <a:r>
              <a:rPr lang="en-US" sz="4800" b="1" dirty="0" smtClean="0">
                <a:solidFill>
                  <a:schemeClr val="bg1"/>
                </a:solidFill>
                <a:latin typeface="Ebrima" pitchFamily="2" charset="0"/>
                <a:ea typeface="Ebrima" pitchFamily="2" charset="0"/>
                <a:cs typeface="Ebrima" pitchFamily="2" charset="0"/>
              </a:rPr>
              <a:t>%</a:t>
            </a:r>
          </a:p>
        </p:txBody>
      </p:sp>
      <p:sp>
        <p:nvSpPr>
          <p:cNvPr id="19" name="Title 5"/>
          <p:cNvSpPr txBox="1">
            <a:spLocks/>
          </p:cNvSpPr>
          <p:nvPr/>
        </p:nvSpPr>
        <p:spPr>
          <a:xfrm>
            <a:off x="0" y="4267200"/>
            <a:ext cx="4419600" cy="14478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Ebrima" pitchFamily="2" charset="0"/>
                <a:ea typeface="Ebrima" pitchFamily="2" charset="0"/>
                <a:cs typeface="Ebrima" pitchFamily="2" charset="0"/>
              </a:rPr>
              <a:t>Pay-as-you-drive insurance</a:t>
            </a:r>
            <a:endParaRPr kumimoji="0" lang="en-US" sz="4400" b="1" i="0" u="none" strike="noStrike" kern="1200" cap="none" spc="0" normalizeH="0" baseline="0" noProof="0" dirty="0">
              <a:ln>
                <a:noFill/>
              </a:ln>
              <a:solidFill>
                <a:schemeClr val="bg1"/>
              </a:solidFill>
              <a:effectLst/>
              <a:uLnTx/>
              <a:uFillTx/>
              <a:latin typeface="Ebrima" pitchFamily="2" charset="0"/>
              <a:ea typeface="Ebrima" pitchFamily="2" charset="0"/>
              <a:cs typeface="Ebrima" pitchFamily="2"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4" name="Slide Number Placeholder 3"/>
          <p:cNvSpPr>
            <a:spLocks noGrp="1"/>
          </p:cNvSpPr>
          <p:nvPr>
            <p:ph type="sldNum" sz="quarter" idx="12"/>
          </p:nvPr>
        </p:nvSpPr>
        <p:spPr/>
        <p:txBody>
          <a:bodyPr/>
          <a:lstStyle/>
          <a:p>
            <a:fld id="{A9244B76-E623-4881-9ACF-7E65647551FB}" type="slidenum">
              <a:rPr lang="en-US" smtClean="0"/>
              <a:pPr/>
              <a:t>19</a:t>
            </a:fld>
            <a:endParaRPr lang="en-US" dirty="0"/>
          </a:p>
        </p:txBody>
      </p:sp>
      <p:graphicFrame>
        <p:nvGraphicFramePr>
          <p:cNvPr id="5" name="Table 4"/>
          <p:cNvGraphicFramePr>
            <a:graphicFrameLocks noGrp="1"/>
          </p:cNvGraphicFramePr>
          <p:nvPr/>
        </p:nvGraphicFramePr>
        <p:xfrm>
          <a:off x="4953000" y="1295402"/>
          <a:ext cx="4038600" cy="5105399"/>
        </p:xfrm>
        <a:graphic>
          <a:graphicData uri="http://schemas.openxmlformats.org/drawingml/2006/table">
            <a:tbl>
              <a:tblPr firstRow="1" bandRow="1">
                <a:tableStyleId>{5C22544A-7EE6-4342-B048-85BDC9FD1C3A}</a:tableStyleId>
              </a:tblPr>
              <a:tblGrid>
                <a:gridCol w="1642820"/>
                <a:gridCol w="2395780"/>
              </a:tblGrid>
              <a:tr h="5095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Cost</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Timeframe</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r>
              <a:tr h="1148950">
                <a:tc>
                  <a:txBody>
                    <a:bodyPr/>
                    <a:lstStyle/>
                    <a:p>
                      <a:pPr algn="ctr"/>
                      <a:r>
                        <a:rPr lang="en-US" sz="2800" b="1" dirty="0" smtClean="0"/>
                        <a:t>$$$</a:t>
                      </a:r>
                      <a:endParaRPr lang="en-US" sz="2800" b="1"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800" b="1" dirty="0" smtClean="0"/>
                        <a:t>Long</a:t>
                      </a:r>
                      <a:endParaRPr lang="en-US" sz="28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1148950">
                <a:tc>
                  <a:txBody>
                    <a:bodyPr/>
                    <a:lstStyle/>
                    <a:p>
                      <a:pPr algn="ctr"/>
                      <a:r>
                        <a:rPr lang="en-US" sz="2800" b="1" kern="1200" dirty="0" smtClean="0">
                          <a:solidFill>
                            <a:schemeClr val="dk1"/>
                          </a:solidFill>
                          <a:latin typeface="+mn-lt"/>
                          <a:ea typeface="+mn-ea"/>
                          <a:cs typeface="+mn-cs"/>
                        </a:rPr>
                        <a:t>$$$</a:t>
                      </a:r>
                      <a:endParaRPr lang="en-US" sz="2800" b="1" kern="1200" dirty="0">
                        <a:solidFill>
                          <a:schemeClr val="dk1"/>
                        </a:solidFill>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800" b="1" dirty="0" smtClean="0"/>
                        <a:t>Long</a:t>
                      </a:r>
                      <a:endParaRPr lang="en-US" sz="2800" b="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r h="1148950">
                <a:tc>
                  <a:txBody>
                    <a:bodyPr/>
                    <a:lstStyle/>
                    <a:p>
                      <a:pPr algn="ctr"/>
                      <a:endParaRPr lang="en-US" sz="2800" b="1" kern="1200" dirty="0">
                        <a:solidFill>
                          <a:schemeClr val="dk1"/>
                        </a:solidFill>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r h="1148950">
                <a:tc>
                  <a:txBody>
                    <a:bodyPr/>
                    <a:lstStyle/>
                    <a:p>
                      <a:pPr algn="ctr"/>
                      <a:endParaRPr lang="en-US" sz="2800" b="1" kern="1200" dirty="0">
                        <a:solidFill>
                          <a:schemeClr val="dk1"/>
                        </a:solidFill>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6" name="Content Placeholder 2"/>
          <p:cNvSpPr>
            <a:spLocks noGrp="1"/>
          </p:cNvSpPr>
          <p:nvPr>
            <p:ph idx="1"/>
          </p:nvPr>
        </p:nvSpPr>
        <p:spPr>
          <a:xfrm>
            <a:off x="457200" y="1981200"/>
            <a:ext cx="4495800" cy="4495800"/>
          </a:xfrm>
        </p:spPr>
        <p:txBody>
          <a:bodyPr>
            <a:normAutofit/>
          </a:bodyPr>
          <a:lstStyle/>
          <a:p>
            <a:pPr>
              <a:lnSpc>
                <a:spcPts val="3500"/>
              </a:lnSpc>
            </a:pPr>
            <a:r>
              <a:rPr lang="en-US" dirty="0" smtClean="0"/>
              <a:t>Pay-as-you-drive insurance</a:t>
            </a:r>
          </a:p>
          <a:p>
            <a:pPr>
              <a:lnSpc>
                <a:spcPts val="3500"/>
              </a:lnSpc>
              <a:buNone/>
            </a:pPr>
            <a:endParaRPr lang="en-US" dirty="0" smtClean="0"/>
          </a:p>
          <a:p>
            <a:pPr>
              <a:lnSpc>
                <a:spcPts val="3500"/>
              </a:lnSpc>
            </a:pPr>
            <a:r>
              <a:rPr lang="en-US" dirty="0" smtClean="0"/>
              <a:t>Parking pricing</a:t>
            </a:r>
          </a:p>
          <a:p>
            <a:pPr>
              <a:lnSpc>
                <a:spcPts val="3500"/>
              </a:lnSpc>
            </a:pPr>
            <a:endParaRPr lang="en-US" dirty="0" smtClean="0"/>
          </a:p>
          <a:p>
            <a:pPr>
              <a:lnSpc>
                <a:spcPts val="3500"/>
              </a:lnSpc>
            </a:pPr>
            <a:r>
              <a:rPr lang="en-US" dirty="0" smtClean="0"/>
              <a:t>Increase gas tax</a:t>
            </a:r>
          </a:p>
          <a:p>
            <a:pPr>
              <a:lnSpc>
                <a:spcPts val="3500"/>
              </a:lnSpc>
            </a:pPr>
            <a:endParaRPr lang="en-US" dirty="0" smtClean="0"/>
          </a:p>
          <a:p>
            <a:pPr>
              <a:lnSpc>
                <a:spcPts val="3500"/>
              </a:lnSpc>
            </a:pPr>
            <a:r>
              <a:rPr lang="en-US" dirty="0" smtClean="0"/>
              <a:t>Carbon pricing</a:t>
            </a:r>
          </a:p>
          <a:p>
            <a:pPr>
              <a:lnSpc>
                <a:spcPts val="3500"/>
              </a:lnSpc>
            </a:pPr>
            <a:endParaRPr lang="en-US" dirty="0" smtClean="0"/>
          </a:p>
          <a:p>
            <a:pPr>
              <a:lnSpc>
                <a:spcPts val="3500"/>
              </a:lnSpc>
              <a:buNone/>
            </a:pPr>
            <a:endParaRPr 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policy areas</a:t>
            </a:r>
            <a:endParaRPr lang="en-US" dirty="0"/>
          </a:p>
        </p:txBody>
      </p:sp>
      <p:sp>
        <p:nvSpPr>
          <p:cNvPr id="3" name="Content Placeholder 2"/>
          <p:cNvSpPr>
            <a:spLocks noGrp="1"/>
          </p:cNvSpPr>
          <p:nvPr>
            <p:ph idx="1"/>
          </p:nvPr>
        </p:nvSpPr>
        <p:spPr>
          <a:xfrm>
            <a:off x="1828800" y="1600200"/>
            <a:ext cx="6858000" cy="4525963"/>
          </a:xfrm>
        </p:spPr>
        <p:txBody>
          <a:bodyPr>
            <a:normAutofit lnSpcReduction="10000"/>
          </a:bodyPr>
          <a:lstStyle/>
          <a:p>
            <a:pPr>
              <a:buNone/>
            </a:pPr>
            <a:r>
              <a:rPr lang="en-US" dirty="0" smtClean="0"/>
              <a:t>Community Design</a:t>
            </a:r>
          </a:p>
          <a:p>
            <a:pPr>
              <a:buNone/>
            </a:pPr>
            <a:endParaRPr lang="en-US" dirty="0" smtClean="0"/>
          </a:p>
          <a:p>
            <a:pPr>
              <a:buNone/>
            </a:pPr>
            <a:r>
              <a:rPr lang="en-US" dirty="0" smtClean="0"/>
              <a:t>Pricing</a:t>
            </a:r>
          </a:p>
          <a:p>
            <a:endParaRPr lang="en-US" dirty="0" smtClean="0"/>
          </a:p>
          <a:p>
            <a:pPr>
              <a:buNone/>
            </a:pPr>
            <a:r>
              <a:rPr lang="en-US" dirty="0" smtClean="0"/>
              <a:t>Education and Marketing</a:t>
            </a:r>
          </a:p>
          <a:p>
            <a:pPr>
              <a:buNone/>
            </a:pPr>
            <a:endParaRPr lang="en-US" dirty="0" smtClean="0"/>
          </a:p>
          <a:p>
            <a:pPr>
              <a:buNone/>
            </a:pPr>
            <a:r>
              <a:rPr lang="en-US" dirty="0" smtClean="0"/>
              <a:t>Roads/Traffic Management</a:t>
            </a:r>
            <a:endParaRPr lang="en-US" dirty="0"/>
          </a:p>
        </p:txBody>
      </p:sp>
      <p:sp>
        <p:nvSpPr>
          <p:cNvPr id="4" name="Rectangle 3"/>
          <p:cNvSpPr/>
          <p:nvPr/>
        </p:nvSpPr>
        <p:spPr>
          <a:xfrm>
            <a:off x="762000" y="1600200"/>
            <a:ext cx="685800" cy="533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762000" y="2895600"/>
            <a:ext cx="685800" cy="533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762000" y="4038600"/>
            <a:ext cx="685800" cy="533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762000" y="5257800"/>
            <a:ext cx="685800" cy="533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p:cNvSpPr>
            <a:spLocks noGrp="1"/>
          </p:cNvSpPr>
          <p:nvPr>
            <p:ph type="sldNum" sz="quarter" idx="12"/>
          </p:nvPr>
        </p:nvSpPr>
        <p:spPr/>
        <p:txBody>
          <a:bodyPr/>
          <a:lstStyle/>
          <a:p>
            <a:fld id="{A9244B76-E623-4881-9ACF-7E65647551FB}"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impacts</a:t>
            </a:r>
            <a:endParaRPr lang="en-US" dirty="0"/>
          </a:p>
        </p:txBody>
      </p:sp>
      <p:sp>
        <p:nvSpPr>
          <p:cNvPr id="4" name="Slide Number Placeholder 3"/>
          <p:cNvSpPr>
            <a:spLocks noGrp="1"/>
          </p:cNvSpPr>
          <p:nvPr>
            <p:ph type="sldNum" sz="quarter" idx="12"/>
          </p:nvPr>
        </p:nvSpPr>
        <p:spPr/>
        <p:txBody>
          <a:bodyPr/>
          <a:lstStyle/>
          <a:p>
            <a:fld id="{A9244B76-E623-4881-9ACF-7E65647551FB}" type="slidenum">
              <a:rPr lang="en-US" smtClean="0"/>
              <a:pPr/>
              <a:t>20</a:t>
            </a:fld>
            <a:endParaRPr lang="en-US" dirty="0"/>
          </a:p>
        </p:txBody>
      </p:sp>
      <p:grpSp>
        <p:nvGrpSpPr>
          <p:cNvPr id="3" name="Group 21"/>
          <p:cNvGrpSpPr/>
          <p:nvPr/>
        </p:nvGrpSpPr>
        <p:grpSpPr>
          <a:xfrm>
            <a:off x="457200" y="1371600"/>
            <a:ext cx="1816608" cy="2362200"/>
            <a:chOff x="457200" y="1371600"/>
            <a:chExt cx="1816608" cy="2362200"/>
          </a:xfrm>
        </p:grpSpPr>
        <p:pic>
          <p:nvPicPr>
            <p:cNvPr id="4102" name="Picture 6"/>
            <p:cNvPicPr>
              <a:picLocks noChangeAspect="1" noChangeArrowheads="1"/>
            </p:cNvPicPr>
            <p:nvPr/>
          </p:nvPicPr>
          <p:blipFill>
            <a:blip r:embed="rId3" cstate="print"/>
            <a:srcRect/>
            <a:stretch>
              <a:fillRect/>
            </a:stretch>
          </p:blipFill>
          <p:spPr bwMode="auto">
            <a:xfrm>
              <a:off x="457200" y="1917192"/>
              <a:ext cx="1816608" cy="1816608"/>
            </a:xfrm>
            <a:prstGeom prst="rect">
              <a:avLst/>
            </a:prstGeom>
            <a:noFill/>
            <a:ln w="9525">
              <a:noFill/>
              <a:miter lim="800000"/>
              <a:headEnd/>
              <a:tailEnd/>
            </a:ln>
          </p:spPr>
        </p:pic>
        <p:sp>
          <p:nvSpPr>
            <p:cNvPr id="17" name="TextBox 16"/>
            <p:cNvSpPr txBox="1"/>
            <p:nvPr/>
          </p:nvSpPr>
          <p:spPr>
            <a:xfrm>
              <a:off x="685800" y="1371600"/>
              <a:ext cx="1447800" cy="954107"/>
            </a:xfrm>
            <a:prstGeom prst="rect">
              <a:avLst/>
            </a:prstGeom>
            <a:noFill/>
          </p:spPr>
          <p:txBody>
            <a:bodyPr wrap="square" rtlCol="0">
              <a:spAutoFit/>
            </a:bodyPr>
            <a:lstStyle/>
            <a:p>
              <a:r>
                <a:rPr lang="en-US" sz="2800" dirty="0" smtClean="0"/>
                <a:t>EQUITY	</a:t>
              </a:r>
              <a:endParaRPr lang="en-US" sz="2800" dirty="0"/>
            </a:p>
          </p:txBody>
        </p:sp>
      </p:grpSp>
      <p:grpSp>
        <p:nvGrpSpPr>
          <p:cNvPr id="5" name="Group 19"/>
          <p:cNvGrpSpPr/>
          <p:nvPr/>
        </p:nvGrpSpPr>
        <p:grpSpPr>
          <a:xfrm>
            <a:off x="3581400" y="1381780"/>
            <a:ext cx="2220316" cy="2352020"/>
            <a:chOff x="3647084" y="1381780"/>
            <a:chExt cx="2220316" cy="2352020"/>
          </a:xfrm>
        </p:grpSpPr>
        <p:grpSp>
          <p:nvGrpSpPr>
            <p:cNvPr id="6" name="Group 14"/>
            <p:cNvGrpSpPr>
              <a:grpSpLocks noChangeAspect="1"/>
            </p:cNvGrpSpPr>
            <p:nvPr/>
          </p:nvGrpSpPr>
          <p:grpSpPr>
            <a:xfrm>
              <a:off x="3647084" y="1894484"/>
              <a:ext cx="1839316" cy="1839316"/>
              <a:chOff x="5486400" y="1981200"/>
              <a:chExt cx="2838450" cy="2838450"/>
            </a:xfrm>
          </p:grpSpPr>
          <p:pic>
            <p:nvPicPr>
              <p:cNvPr id="4103" name="Picture 7"/>
              <p:cNvPicPr>
                <a:picLocks noChangeAspect="1" noChangeArrowheads="1"/>
              </p:cNvPicPr>
              <p:nvPr/>
            </p:nvPicPr>
            <p:blipFill>
              <a:blip r:embed="rId4" cstate="print"/>
              <a:srcRect/>
              <a:stretch>
                <a:fillRect/>
              </a:stretch>
            </p:blipFill>
            <p:spPr bwMode="auto">
              <a:xfrm>
                <a:off x="5486400" y="1981200"/>
                <a:ext cx="2838450" cy="2838450"/>
              </a:xfrm>
              <a:prstGeom prst="rect">
                <a:avLst/>
              </a:prstGeom>
              <a:noFill/>
              <a:ln w="9525">
                <a:noFill/>
                <a:miter lim="800000"/>
                <a:headEnd/>
                <a:tailEnd/>
              </a:ln>
            </p:spPr>
          </p:pic>
          <p:sp>
            <p:nvSpPr>
              <p:cNvPr id="14" name="TextBox 13"/>
              <p:cNvSpPr txBox="1"/>
              <p:nvPr/>
            </p:nvSpPr>
            <p:spPr>
              <a:xfrm>
                <a:off x="7391400" y="2979002"/>
                <a:ext cx="838200" cy="902430"/>
              </a:xfrm>
              <a:prstGeom prst="rect">
                <a:avLst/>
              </a:prstGeom>
              <a:noFill/>
            </p:spPr>
            <p:txBody>
              <a:bodyPr wrap="square" rtlCol="0">
                <a:spAutoFit/>
              </a:bodyPr>
              <a:lstStyle/>
              <a:p>
                <a:r>
                  <a:rPr lang="en-US" sz="3200" b="1" dirty="0" smtClean="0">
                    <a:solidFill>
                      <a:schemeClr val="bg1"/>
                    </a:solidFill>
                  </a:rPr>
                  <a:t>$</a:t>
                </a:r>
                <a:endParaRPr lang="en-US" sz="3200" b="1" dirty="0">
                  <a:solidFill>
                    <a:schemeClr val="bg1"/>
                  </a:solidFill>
                </a:endParaRPr>
              </a:p>
            </p:txBody>
          </p:sp>
        </p:grpSp>
        <p:sp>
          <p:nvSpPr>
            <p:cNvPr id="18" name="TextBox 17"/>
            <p:cNvSpPr txBox="1"/>
            <p:nvPr/>
          </p:nvSpPr>
          <p:spPr>
            <a:xfrm>
              <a:off x="3733800" y="1381780"/>
              <a:ext cx="2133600" cy="523220"/>
            </a:xfrm>
            <a:prstGeom prst="rect">
              <a:avLst/>
            </a:prstGeom>
            <a:noFill/>
          </p:spPr>
          <p:txBody>
            <a:bodyPr wrap="square" rtlCol="0">
              <a:spAutoFit/>
            </a:bodyPr>
            <a:lstStyle/>
            <a:p>
              <a:r>
                <a:rPr lang="en-US" sz="2800" dirty="0" smtClean="0"/>
                <a:t>ECONOMY	</a:t>
              </a:r>
              <a:endParaRPr lang="en-US" sz="2800" dirty="0"/>
            </a:p>
          </p:txBody>
        </p:sp>
      </p:grpSp>
      <p:grpSp>
        <p:nvGrpSpPr>
          <p:cNvPr id="7" name="Group 20"/>
          <p:cNvGrpSpPr/>
          <p:nvPr/>
        </p:nvGrpSpPr>
        <p:grpSpPr>
          <a:xfrm>
            <a:off x="6793992" y="1371600"/>
            <a:ext cx="2350008" cy="2362200"/>
            <a:chOff x="6793992" y="1371600"/>
            <a:chExt cx="2350008" cy="2362200"/>
          </a:xfrm>
        </p:grpSpPr>
        <p:pic>
          <p:nvPicPr>
            <p:cNvPr id="4104" name="Picture 8"/>
            <p:cNvPicPr>
              <a:picLocks noChangeAspect="1" noChangeArrowheads="1"/>
            </p:cNvPicPr>
            <p:nvPr/>
          </p:nvPicPr>
          <p:blipFill>
            <a:blip r:embed="rId5" cstate="print"/>
            <a:srcRect/>
            <a:stretch>
              <a:fillRect/>
            </a:stretch>
          </p:blipFill>
          <p:spPr bwMode="auto">
            <a:xfrm>
              <a:off x="6793992" y="1917192"/>
              <a:ext cx="1816608" cy="1816608"/>
            </a:xfrm>
            <a:prstGeom prst="rect">
              <a:avLst/>
            </a:prstGeom>
            <a:noFill/>
            <a:ln w="9525">
              <a:noFill/>
              <a:miter lim="800000"/>
              <a:headEnd/>
              <a:tailEnd/>
            </a:ln>
          </p:spPr>
        </p:pic>
        <p:sp>
          <p:nvSpPr>
            <p:cNvPr id="19" name="TextBox 18"/>
            <p:cNvSpPr txBox="1"/>
            <p:nvPr/>
          </p:nvSpPr>
          <p:spPr>
            <a:xfrm>
              <a:off x="7010400" y="1371600"/>
              <a:ext cx="2133600" cy="523220"/>
            </a:xfrm>
            <a:prstGeom prst="rect">
              <a:avLst/>
            </a:prstGeom>
            <a:noFill/>
          </p:spPr>
          <p:txBody>
            <a:bodyPr wrap="square" rtlCol="0">
              <a:spAutoFit/>
            </a:bodyPr>
            <a:lstStyle/>
            <a:p>
              <a:r>
                <a:rPr lang="en-US" sz="2800" dirty="0" smtClean="0"/>
                <a:t>HEALTH	</a:t>
              </a:r>
              <a:endParaRPr lang="en-US" sz="2800" dirty="0"/>
            </a:p>
          </p:txBody>
        </p:sp>
      </p:grpSp>
      <p:cxnSp>
        <p:nvCxnSpPr>
          <p:cNvPr id="29" name="Straight Arrow Connector 28"/>
          <p:cNvCxnSpPr/>
          <p:nvPr/>
        </p:nvCxnSpPr>
        <p:spPr>
          <a:xfrm>
            <a:off x="1371600" y="4343400"/>
            <a:ext cx="0" cy="1600200"/>
          </a:xfrm>
          <a:prstGeom prst="straightConnector1">
            <a:avLst/>
          </a:prstGeom>
          <a:ln w="1778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696200" y="4267200"/>
            <a:ext cx="0" cy="1600200"/>
          </a:xfrm>
          <a:prstGeom prst="straightConnector1">
            <a:avLst/>
          </a:prstGeom>
          <a:ln w="1778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352800" y="5105400"/>
            <a:ext cx="2286000" cy="0"/>
          </a:xfrm>
          <a:prstGeom prst="straightConnector1">
            <a:avLst/>
          </a:prstGeom>
          <a:ln w="1778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10600" y="6356350"/>
            <a:ext cx="533400" cy="365125"/>
          </a:xfrm>
        </p:spPr>
        <p:txBody>
          <a:bodyPr/>
          <a:lstStyle/>
          <a:p>
            <a:fld id="{A9244B76-E623-4881-9ACF-7E65647551FB}" type="slidenum">
              <a:rPr lang="en-US" smtClean="0"/>
              <a:pPr/>
              <a:t>21</a:t>
            </a:fld>
            <a:endParaRPr lang="en-US" dirty="0"/>
          </a:p>
        </p:txBody>
      </p:sp>
      <p:sp>
        <p:nvSpPr>
          <p:cNvPr id="5" name="Rectangle 4"/>
          <p:cNvSpPr/>
          <p:nvPr/>
        </p:nvSpPr>
        <p:spPr>
          <a:xfrm>
            <a:off x="0" y="228600"/>
            <a:ext cx="5410200" cy="1676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304800"/>
            <a:ext cx="5334000" cy="1447800"/>
          </a:xfrm>
        </p:spPr>
        <p:txBody>
          <a:bodyPr>
            <a:normAutofit/>
          </a:bodyPr>
          <a:lstStyle/>
          <a:p>
            <a:r>
              <a:rPr lang="en-US" sz="3200" dirty="0" smtClean="0">
                <a:solidFill>
                  <a:schemeClr val="bg1"/>
                </a:solidFill>
              </a:rPr>
              <a:t>EDUCATION &amp; MARKETING STRATEGIES</a:t>
            </a:r>
            <a:endParaRPr lang="en-US" sz="3200" dirty="0">
              <a:solidFill>
                <a:schemeClr val="bg1"/>
              </a:solidFill>
            </a:endParaRPr>
          </a:p>
        </p:txBody>
      </p:sp>
      <p:pic>
        <p:nvPicPr>
          <p:cNvPr id="5122" name="Picture 2" descr="http://www.point2pointsolutions.org/sites/default/files/SmartTrips_Springfield_COLOR_Logo.jpg"/>
          <p:cNvPicPr>
            <a:picLocks noChangeAspect="1" noChangeArrowheads="1"/>
          </p:cNvPicPr>
          <p:nvPr/>
        </p:nvPicPr>
        <p:blipFill>
          <a:blip r:embed="rId3" cstate="print"/>
          <a:srcRect/>
          <a:stretch>
            <a:fillRect/>
          </a:stretch>
        </p:blipFill>
        <p:spPr bwMode="auto">
          <a:xfrm>
            <a:off x="-1" y="2209800"/>
            <a:ext cx="9144001" cy="46482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osa\Groups\NWT\LCOG\Scenario Planning\Scenario planning methods\GHG Reduction Strategies\Presentation pics\carsharing.jpg"/>
          <p:cNvPicPr>
            <a:picLocks noChangeAspect="1" noChangeArrowheads="1"/>
          </p:cNvPicPr>
          <p:nvPr/>
        </p:nvPicPr>
        <p:blipFill>
          <a:blip r:embed="rId3" cstate="print">
            <a:lum bright="-10000"/>
          </a:blip>
          <a:srcRect/>
          <a:stretch>
            <a:fillRect/>
          </a:stretch>
        </p:blipFill>
        <p:spPr bwMode="auto">
          <a:xfrm>
            <a:off x="0" y="-1"/>
            <a:ext cx="9144000" cy="6093619"/>
          </a:xfrm>
          <a:prstGeom prst="rect">
            <a:avLst/>
          </a:prstGeom>
          <a:noFill/>
        </p:spPr>
      </p:pic>
      <p:sp>
        <p:nvSpPr>
          <p:cNvPr id="7" name="Rectangle 6"/>
          <p:cNvSpPr/>
          <p:nvPr/>
        </p:nvSpPr>
        <p:spPr>
          <a:xfrm>
            <a:off x="0" y="5943600"/>
            <a:ext cx="9144000" cy="914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a:xfrm>
            <a:off x="0" y="0"/>
            <a:ext cx="7086600" cy="1828800"/>
          </a:xfrm>
        </p:spPr>
        <p:txBody>
          <a:bodyPr>
            <a:normAutofit/>
          </a:bodyPr>
          <a:lstStyle/>
          <a:p>
            <a:r>
              <a:rPr lang="en-US" dirty="0" smtClean="0">
                <a:solidFill>
                  <a:schemeClr val="bg1"/>
                </a:solidFill>
              </a:rPr>
              <a:t>Ridesharing, carsharing, and carpooling</a:t>
            </a:r>
            <a:endParaRPr lang="en-US" dirty="0">
              <a:solidFill>
                <a:schemeClr val="bg1"/>
              </a:solidFill>
            </a:endParaRPr>
          </a:p>
        </p:txBody>
      </p:sp>
      <p:cxnSp>
        <p:nvCxnSpPr>
          <p:cNvPr id="14" name="Straight Connector 13"/>
          <p:cNvCxnSpPr/>
          <p:nvPr/>
        </p:nvCxnSpPr>
        <p:spPr>
          <a:xfrm flipH="1">
            <a:off x="2" y="5943600"/>
            <a:ext cx="9143998"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581400" y="6324600"/>
            <a:ext cx="5562600" cy="461665"/>
          </a:xfrm>
          <a:prstGeom prst="rect">
            <a:avLst/>
          </a:prstGeom>
          <a:noFill/>
        </p:spPr>
        <p:txBody>
          <a:bodyPr wrap="square" rtlCol="0">
            <a:spAutoFit/>
          </a:bodyPr>
          <a:lstStyle/>
          <a:p>
            <a:r>
              <a:rPr lang="en-US" sz="2400" b="1" dirty="0" smtClean="0">
                <a:solidFill>
                  <a:schemeClr val="bg1"/>
                </a:solidFill>
                <a:latin typeface="Ebrima" pitchFamily="2" charset="0"/>
                <a:ea typeface="Ebrima" pitchFamily="2" charset="0"/>
                <a:cs typeface="Ebrima" pitchFamily="2" charset="0"/>
              </a:rPr>
              <a:t>Dependent on level of participation</a:t>
            </a:r>
          </a:p>
        </p:txBody>
      </p:sp>
      <p:sp>
        <p:nvSpPr>
          <p:cNvPr id="18" name="TextBox 17"/>
          <p:cNvSpPr txBox="1"/>
          <p:nvPr/>
        </p:nvSpPr>
        <p:spPr>
          <a:xfrm>
            <a:off x="0" y="6022538"/>
            <a:ext cx="3352800" cy="1292662"/>
          </a:xfrm>
          <a:prstGeom prst="rect">
            <a:avLst/>
          </a:prstGeom>
          <a:noFill/>
        </p:spPr>
        <p:txBody>
          <a:bodyPr wrap="square" rtlCol="0">
            <a:spAutoFit/>
          </a:bodyPr>
          <a:lstStyle/>
          <a:p>
            <a:pPr algn="ctr">
              <a:lnSpc>
                <a:spcPts val="3000"/>
              </a:lnSpc>
            </a:pPr>
            <a:r>
              <a:rPr lang="en-US" sz="2400" b="1" dirty="0" smtClean="0">
                <a:solidFill>
                  <a:schemeClr val="bg1"/>
                </a:solidFill>
                <a:latin typeface="Ebrima" pitchFamily="2" charset="0"/>
                <a:ea typeface="Ebrima" pitchFamily="2" charset="0"/>
                <a:cs typeface="Ebrima" pitchFamily="2" charset="0"/>
              </a:rPr>
              <a:t>GHG emissions reduction potential:</a:t>
            </a:r>
          </a:p>
          <a:p>
            <a:endParaRPr lang="en-US" sz="2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4" name="Slide Number Placeholder 3"/>
          <p:cNvSpPr>
            <a:spLocks noGrp="1"/>
          </p:cNvSpPr>
          <p:nvPr>
            <p:ph type="sldNum" sz="quarter" idx="12"/>
          </p:nvPr>
        </p:nvSpPr>
        <p:spPr/>
        <p:txBody>
          <a:bodyPr/>
          <a:lstStyle/>
          <a:p>
            <a:fld id="{A9244B76-E623-4881-9ACF-7E65647551FB}" type="slidenum">
              <a:rPr lang="en-US" smtClean="0"/>
              <a:pPr/>
              <a:t>23</a:t>
            </a:fld>
            <a:endParaRPr lang="en-US" dirty="0"/>
          </a:p>
        </p:txBody>
      </p:sp>
      <p:graphicFrame>
        <p:nvGraphicFramePr>
          <p:cNvPr id="5" name="Table 4"/>
          <p:cNvGraphicFramePr>
            <a:graphicFrameLocks noGrp="1"/>
          </p:cNvGraphicFramePr>
          <p:nvPr/>
        </p:nvGraphicFramePr>
        <p:xfrm>
          <a:off x="4953000" y="1295402"/>
          <a:ext cx="4038600" cy="4724397"/>
        </p:xfrm>
        <a:graphic>
          <a:graphicData uri="http://schemas.openxmlformats.org/drawingml/2006/table">
            <a:tbl>
              <a:tblPr firstRow="1" bandRow="1">
                <a:tableStyleId>{5C22544A-7EE6-4342-B048-85BDC9FD1C3A}</a:tableStyleId>
              </a:tblPr>
              <a:tblGrid>
                <a:gridCol w="1642820"/>
                <a:gridCol w="2395780"/>
              </a:tblGrid>
              <a:tr h="4715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Cost</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Timeframe</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r>
              <a:tr h="1063207">
                <a:tc>
                  <a:txBody>
                    <a:bodyPr/>
                    <a:lstStyle/>
                    <a:p>
                      <a:pPr algn="ctr"/>
                      <a:r>
                        <a:rPr lang="en-US" sz="2800" b="1" dirty="0" smtClean="0"/>
                        <a:t>$$$</a:t>
                      </a:r>
                      <a:endParaRPr lang="en-US" sz="2800" b="1"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800" b="1" dirty="0" smtClean="0"/>
                        <a:t>Long</a:t>
                      </a:r>
                      <a:endParaRPr lang="en-US" sz="28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1063207">
                <a:tc>
                  <a:txBody>
                    <a:bodyPr/>
                    <a:lstStyle/>
                    <a:p>
                      <a:pPr algn="ctr"/>
                      <a:r>
                        <a:rPr lang="en-US" sz="2800" b="1" kern="1200" dirty="0" smtClean="0">
                          <a:solidFill>
                            <a:schemeClr val="dk1"/>
                          </a:solidFill>
                          <a:latin typeface="+mn-lt"/>
                          <a:ea typeface="+mn-ea"/>
                          <a:cs typeface="+mn-cs"/>
                        </a:rPr>
                        <a:t>$$$</a:t>
                      </a:r>
                      <a:endParaRPr lang="en-US" sz="2800" b="1" kern="1200" dirty="0">
                        <a:solidFill>
                          <a:schemeClr val="dk1"/>
                        </a:solidFill>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800" b="1" dirty="0" smtClean="0"/>
                        <a:t>Long</a:t>
                      </a:r>
                      <a:endParaRPr lang="en-US" sz="2800" b="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r h="1063207">
                <a:tc>
                  <a:txBody>
                    <a:bodyPr/>
                    <a:lstStyle/>
                    <a:p>
                      <a:pPr algn="ctr"/>
                      <a:endParaRPr lang="en-US" sz="2800" b="1" kern="1200" dirty="0">
                        <a:solidFill>
                          <a:schemeClr val="dk1"/>
                        </a:solidFill>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r h="1063207">
                <a:tc>
                  <a:txBody>
                    <a:bodyPr/>
                    <a:lstStyle/>
                    <a:p>
                      <a:pPr algn="ctr"/>
                      <a:endParaRPr lang="en-US" sz="2800" b="1" kern="1200" dirty="0">
                        <a:solidFill>
                          <a:schemeClr val="dk1"/>
                        </a:solidFill>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6" name="Content Placeholder 2"/>
          <p:cNvSpPr>
            <a:spLocks noGrp="1"/>
          </p:cNvSpPr>
          <p:nvPr>
            <p:ph idx="1"/>
          </p:nvPr>
        </p:nvSpPr>
        <p:spPr>
          <a:xfrm>
            <a:off x="457200" y="1981200"/>
            <a:ext cx="4495800" cy="4495800"/>
          </a:xfrm>
        </p:spPr>
        <p:txBody>
          <a:bodyPr>
            <a:normAutofit/>
          </a:bodyPr>
          <a:lstStyle/>
          <a:p>
            <a:pPr>
              <a:lnSpc>
                <a:spcPts val="3500"/>
              </a:lnSpc>
            </a:pPr>
            <a:r>
              <a:rPr lang="en-US" dirty="0" smtClean="0"/>
              <a:t>Carsharing</a:t>
            </a:r>
          </a:p>
          <a:p>
            <a:pPr>
              <a:lnSpc>
                <a:spcPts val="3500"/>
              </a:lnSpc>
            </a:pPr>
            <a:endParaRPr lang="en-US" dirty="0" smtClean="0"/>
          </a:p>
          <a:p>
            <a:pPr>
              <a:lnSpc>
                <a:spcPts val="3500"/>
              </a:lnSpc>
            </a:pPr>
            <a:r>
              <a:rPr lang="en-US" dirty="0" smtClean="0"/>
              <a:t>Carpooling</a:t>
            </a:r>
          </a:p>
          <a:p>
            <a:pPr>
              <a:lnSpc>
                <a:spcPts val="3500"/>
              </a:lnSpc>
            </a:pPr>
            <a:endParaRPr lang="en-US" dirty="0" smtClean="0"/>
          </a:p>
          <a:p>
            <a:pPr>
              <a:lnSpc>
                <a:spcPts val="3500"/>
              </a:lnSpc>
            </a:pPr>
            <a:r>
              <a:rPr lang="en-US" dirty="0" smtClean="0"/>
              <a:t>Ridesharing programs</a:t>
            </a:r>
          </a:p>
          <a:p>
            <a:pPr>
              <a:lnSpc>
                <a:spcPts val="3500"/>
              </a:lnSpc>
            </a:pPr>
            <a:endParaRPr lang="en-US" dirty="0" smtClean="0"/>
          </a:p>
          <a:p>
            <a:pPr>
              <a:lnSpc>
                <a:spcPts val="3500"/>
              </a:lnSpc>
              <a:buNone/>
            </a:pPr>
            <a:endParaRPr lang="en-US"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572000" y="0"/>
            <a:ext cx="4572000" cy="594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0" y="0"/>
            <a:ext cx="4572000" cy="594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5943600"/>
            <a:ext cx="9144000" cy="914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a:xfrm>
            <a:off x="76200" y="152400"/>
            <a:ext cx="4419600" cy="1447800"/>
          </a:xfrm>
        </p:spPr>
        <p:txBody>
          <a:bodyPr>
            <a:normAutofit/>
          </a:bodyPr>
          <a:lstStyle/>
          <a:p>
            <a:r>
              <a:rPr lang="en-US" dirty="0" smtClean="0">
                <a:solidFill>
                  <a:schemeClr val="bg1"/>
                </a:solidFill>
              </a:rPr>
              <a:t>Travel options education</a:t>
            </a:r>
            <a:endParaRPr lang="en-US" dirty="0">
              <a:solidFill>
                <a:schemeClr val="bg1"/>
              </a:solidFill>
            </a:endParaRPr>
          </a:p>
        </p:txBody>
      </p:sp>
      <p:cxnSp>
        <p:nvCxnSpPr>
          <p:cNvPr id="14" name="Straight Connector 13"/>
          <p:cNvCxnSpPr/>
          <p:nvPr/>
        </p:nvCxnSpPr>
        <p:spPr>
          <a:xfrm flipH="1">
            <a:off x="2" y="5943600"/>
            <a:ext cx="9143998"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057400" y="6027003"/>
            <a:ext cx="2895600" cy="830997"/>
          </a:xfrm>
          <a:prstGeom prst="rect">
            <a:avLst/>
          </a:prstGeom>
          <a:noFill/>
        </p:spPr>
        <p:txBody>
          <a:bodyPr wrap="square" rtlCol="0">
            <a:spAutoFit/>
          </a:bodyPr>
          <a:lstStyle/>
          <a:p>
            <a:pPr algn="ctr"/>
            <a:r>
              <a:rPr lang="en-US" sz="4800" b="1" dirty="0">
                <a:solidFill>
                  <a:schemeClr val="bg1"/>
                </a:solidFill>
                <a:latin typeface="Ebrima" pitchFamily="2" charset="0"/>
                <a:ea typeface="Ebrima" pitchFamily="2" charset="0"/>
                <a:cs typeface="Ebrima" pitchFamily="2" charset="0"/>
              </a:rPr>
              <a:t>1-3</a:t>
            </a:r>
            <a:r>
              <a:rPr lang="en-US" sz="4800" b="1" dirty="0" smtClean="0">
                <a:solidFill>
                  <a:schemeClr val="bg1"/>
                </a:solidFill>
                <a:latin typeface="Ebrima" pitchFamily="2" charset="0"/>
                <a:ea typeface="Ebrima" pitchFamily="2" charset="0"/>
                <a:cs typeface="Ebrima" pitchFamily="2" charset="0"/>
              </a:rPr>
              <a:t>%</a:t>
            </a:r>
          </a:p>
        </p:txBody>
      </p:sp>
      <p:sp>
        <p:nvSpPr>
          <p:cNvPr id="18" name="TextBox 17"/>
          <p:cNvSpPr txBox="1"/>
          <p:nvPr/>
        </p:nvSpPr>
        <p:spPr>
          <a:xfrm>
            <a:off x="76200" y="5943600"/>
            <a:ext cx="2667000" cy="1292662"/>
          </a:xfrm>
          <a:prstGeom prst="rect">
            <a:avLst/>
          </a:prstGeom>
          <a:noFill/>
        </p:spPr>
        <p:txBody>
          <a:bodyPr wrap="square" rtlCol="0">
            <a:spAutoFit/>
          </a:bodyPr>
          <a:lstStyle/>
          <a:p>
            <a:pPr>
              <a:lnSpc>
                <a:spcPts val="3000"/>
              </a:lnSpc>
            </a:pPr>
            <a:r>
              <a:rPr lang="en-US" b="1" dirty="0" smtClean="0">
                <a:solidFill>
                  <a:schemeClr val="bg1"/>
                </a:solidFill>
                <a:latin typeface="Ebrima" pitchFamily="2" charset="0"/>
                <a:ea typeface="Ebrima" pitchFamily="2" charset="0"/>
                <a:cs typeface="Ebrima" pitchFamily="2" charset="0"/>
              </a:rPr>
              <a:t>Vehicle miles travelled reduction potential:</a:t>
            </a:r>
          </a:p>
          <a:p>
            <a:endParaRPr lang="en-US" sz="2800" dirty="0"/>
          </a:p>
        </p:txBody>
      </p:sp>
      <p:cxnSp>
        <p:nvCxnSpPr>
          <p:cNvPr id="8" name="Straight Connector 7"/>
          <p:cNvCxnSpPr/>
          <p:nvPr/>
        </p:nvCxnSpPr>
        <p:spPr>
          <a:xfrm>
            <a:off x="4572000" y="0"/>
            <a:ext cx="0" cy="685800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648200" y="6022538"/>
            <a:ext cx="2667000" cy="1292662"/>
          </a:xfrm>
          <a:prstGeom prst="rect">
            <a:avLst/>
          </a:prstGeom>
          <a:noFill/>
        </p:spPr>
        <p:txBody>
          <a:bodyPr wrap="square" rtlCol="0">
            <a:spAutoFit/>
          </a:bodyPr>
          <a:lstStyle/>
          <a:p>
            <a:pPr>
              <a:lnSpc>
                <a:spcPts val="3000"/>
              </a:lnSpc>
            </a:pPr>
            <a:r>
              <a:rPr lang="en-US" sz="2400" b="1" dirty="0" smtClean="0">
                <a:solidFill>
                  <a:schemeClr val="bg1"/>
                </a:solidFill>
                <a:latin typeface="Ebrima" pitchFamily="2" charset="0"/>
                <a:ea typeface="Ebrima" pitchFamily="2" charset="0"/>
                <a:cs typeface="Ebrima" pitchFamily="2" charset="0"/>
              </a:rPr>
              <a:t>Commute trips reduction:</a:t>
            </a:r>
          </a:p>
          <a:p>
            <a:endParaRPr lang="en-US" sz="2800" dirty="0"/>
          </a:p>
        </p:txBody>
      </p:sp>
      <p:sp>
        <p:nvSpPr>
          <p:cNvPr id="17" name="TextBox 16"/>
          <p:cNvSpPr txBox="1"/>
          <p:nvPr/>
        </p:nvSpPr>
        <p:spPr>
          <a:xfrm>
            <a:off x="6629400" y="6027003"/>
            <a:ext cx="2895600" cy="830997"/>
          </a:xfrm>
          <a:prstGeom prst="rect">
            <a:avLst/>
          </a:prstGeom>
          <a:noFill/>
        </p:spPr>
        <p:txBody>
          <a:bodyPr wrap="square" rtlCol="0">
            <a:spAutoFit/>
          </a:bodyPr>
          <a:lstStyle/>
          <a:p>
            <a:pPr algn="ctr"/>
            <a:r>
              <a:rPr lang="en-US" sz="4800" b="1" dirty="0">
                <a:solidFill>
                  <a:schemeClr val="bg1"/>
                </a:solidFill>
                <a:latin typeface="Ebrima" pitchFamily="2" charset="0"/>
                <a:ea typeface="Ebrima" pitchFamily="2" charset="0"/>
                <a:cs typeface="Ebrima" pitchFamily="2" charset="0"/>
              </a:rPr>
              <a:t>1-6</a:t>
            </a:r>
            <a:r>
              <a:rPr lang="en-US" sz="4800" b="1" dirty="0" smtClean="0">
                <a:solidFill>
                  <a:schemeClr val="bg1"/>
                </a:solidFill>
                <a:latin typeface="Ebrima" pitchFamily="2" charset="0"/>
                <a:ea typeface="Ebrima" pitchFamily="2" charset="0"/>
                <a:cs typeface="Ebrima" pitchFamily="2" charset="0"/>
              </a:rPr>
              <a:t>%</a:t>
            </a:r>
          </a:p>
        </p:txBody>
      </p:sp>
      <p:pic>
        <p:nvPicPr>
          <p:cNvPr id="3075" name="Picture 3" descr="\\rosa\Groups\NWT\LCOG\Scenario Planning\Scenario planning methods\GHG Reduction Strategies\Presentation pics\smarttrips.jpg"/>
          <p:cNvPicPr>
            <a:picLocks noChangeAspect="1" noChangeArrowheads="1"/>
          </p:cNvPicPr>
          <p:nvPr/>
        </p:nvPicPr>
        <p:blipFill>
          <a:blip r:embed="rId3" cstate="print"/>
          <a:srcRect l="3556" r="18222"/>
          <a:stretch>
            <a:fillRect/>
          </a:stretch>
        </p:blipFill>
        <p:spPr bwMode="auto">
          <a:xfrm>
            <a:off x="152400" y="2819400"/>
            <a:ext cx="4310743" cy="1371600"/>
          </a:xfrm>
          <a:prstGeom prst="rect">
            <a:avLst/>
          </a:prstGeom>
          <a:noFill/>
        </p:spPr>
      </p:pic>
      <p:pic>
        <p:nvPicPr>
          <p:cNvPr id="3077" name="Picture 5" descr="working from home"/>
          <p:cNvPicPr>
            <a:picLocks noChangeAspect="1" noChangeArrowheads="1"/>
          </p:cNvPicPr>
          <p:nvPr/>
        </p:nvPicPr>
        <p:blipFill>
          <a:blip r:embed="rId4" cstate="print"/>
          <a:srcRect/>
          <a:stretch>
            <a:fillRect/>
          </a:stretch>
        </p:blipFill>
        <p:spPr bwMode="auto">
          <a:xfrm>
            <a:off x="4876800" y="1981200"/>
            <a:ext cx="4038600" cy="2692401"/>
          </a:xfrm>
          <a:prstGeom prst="rect">
            <a:avLst/>
          </a:prstGeom>
          <a:noFill/>
        </p:spPr>
      </p:pic>
      <p:sp>
        <p:nvSpPr>
          <p:cNvPr id="22" name="Title 5"/>
          <p:cNvSpPr txBox="1">
            <a:spLocks/>
          </p:cNvSpPr>
          <p:nvPr/>
        </p:nvSpPr>
        <p:spPr>
          <a:xfrm>
            <a:off x="4724400" y="228600"/>
            <a:ext cx="4419600" cy="14478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Ebrima" pitchFamily="2" charset="0"/>
                <a:ea typeface="Ebrima" pitchFamily="2" charset="0"/>
                <a:cs typeface="Ebrima" pitchFamily="2" charset="0"/>
              </a:rPr>
              <a:t>Telecommuting</a:t>
            </a:r>
            <a:endParaRPr kumimoji="0" lang="en-US" sz="4400" b="1" i="0" u="none" strike="noStrike" kern="1200" cap="none" spc="0" normalizeH="0" baseline="0" noProof="0" dirty="0">
              <a:ln>
                <a:noFill/>
              </a:ln>
              <a:solidFill>
                <a:schemeClr val="bg1"/>
              </a:solidFill>
              <a:effectLst/>
              <a:uLnTx/>
              <a:uFillTx/>
              <a:latin typeface="Ebrima" pitchFamily="2" charset="0"/>
              <a:ea typeface="Ebrima" pitchFamily="2" charset="0"/>
              <a:cs typeface="Ebrima" pitchFamily="2"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4" name="Slide Number Placeholder 3"/>
          <p:cNvSpPr>
            <a:spLocks noGrp="1"/>
          </p:cNvSpPr>
          <p:nvPr>
            <p:ph type="sldNum" sz="quarter" idx="12"/>
          </p:nvPr>
        </p:nvSpPr>
        <p:spPr>
          <a:xfrm>
            <a:off x="7620000" y="6356350"/>
            <a:ext cx="533400" cy="365125"/>
          </a:xfrm>
        </p:spPr>
        <p:txBody>
          <a:bodyPr/>
          <a:lstStyle/>
          <a:p>
            <a:fld id="{A9244B76-E623-4881-9ACF-7E65647551FB}" type="slidenum">
              <a:rPr lang="en-US" smtClean="0"/>
              <a:pPr/>
              <a:t>25</a:t>
            </a:fld>
            <a:endParaRPr lang="en-US" dirty="0"/>
          </a:p>
        </p:txBody>
      </p:sp>
      <p:graphicFrame>
        <p:nvGraphicFramePr>
          <p:cNvPr id="5" name="Table 4"/>
          <p:cNvGraphicFramePr>
            <a:graphicFrameLocks noGrp="1"/>
          </p:cNvGraphicFramePr>
          <p:nvPr/>
        </p:nvGraphicFramePr>
        <p:xfrm>
          <a:off x="4953000" y="1295403"/>
          <a:ext cx="4038600" cy="2757648"/>
        </p:xfrm>
        <a:graphic>
          <a:graphicData uri="http://schemas.openxmlformats.org/drawingml/2006/table">
            <a:tbl>
              <a:tblPr firstRow="1" bandRow="1">
                <a:tableStyleId>{5C22544A-7EE6-4342-B048-85BDC9FD1C3A}</a:tableStyleId>
              </a:tblPr>
              <a:tblGrid>
                <a:gridCol w="1642820"/>
                <a:gridCol w="2395780"/>
              </a:tblGrid>
              <a:tr h="5005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Cost</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Timeframe</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r>
              <a:tr h="1128549">
                <a:tc>
                  <a:txBody>
                    <a:bodyPr/>
                    <a:lstStyle/>
                    <a:p>
                      <a:pPr algn="ctr"/>
                      <a:r>
                        <a:rPr lang="en-US" sz="2800" b="1" dirty="0" smtClean="0"/>
                        <a:t>$</a:t>
                      </a:r>
                      <a:endParaRPr lang="en-US" sz="2800" b="1"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800" b="1" dirty="0" smtClean="0"/>
                        <a:t>Medium</a:t>
                      </a:r>
                      <a:endParaRPr lang="en-US" sz="28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1128549">
                <a:tc>
                  <a:txBody>
                    <a:bodyPr/>
                    <a:lstStyle/>
                    <a:p>
                      <a:pPr algn="ctr"/>
                      <a:r>
                        <a:rPr lang="en-US" sz="2800" b="1" kern="1200" dirty="0" smtClean="0">
                          <a:solidFill>
                            <a:schemeClr val="dk1"/>
                          </a:solidFill>
                          <a:latin typeface="+mn-lt"/>
                          <a:ea typeface="+mn-ea"/>
                          <a:cs typeface="+mn-cs"/>
                        </a:rPr>
                        <a:t>$</a:t>
                      </a:r>
                      <a:endParaRPr lang="en-US" sz="2800" b="1" kern="1200" dirty="0">
                        <a:solidFill>
                          <a:schemeClr val="dk1"/>
                        </a:solidFill>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800" b="1" dirty="0" smtClean="0"/>
                        <a:t>Short</a:t>
                      </a:r>
                      <a:endParaRPr lang="en-US" sz="2800" b="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6" name="Content Placeholder 2"/>
          <p:cNvSpPr>
            <a:spLocks noGrp="1"/>
          </p:cNvSpPr>
          <p:nvPr>
            <p:ph idx="1"/>
          </p:nvPr>
        </p:nvSpPr>
        <p:spPr>
          <a:xfrm>
            <a:off x="457200" y="1981200"/>
            <a:ext cx="4495800" cy="4495800"/>
          </a:xfrm>
        </p:spPr>
        <p:txBody>
          <a:bodyPr>
            <a:normAutofit/>
          </a:bodyPr>
          <a:lstStyle/>
          <a:p>
            <a:pPr>
              <a:lnSpc>
                <a:spcPts val="3500"/>
              </a:lnSpc>
            </a:pPr>
            <a:r>
              <a:rPr lang="en-US" dirty="0" smtClean="0"/>
              <a:t>Travel options education</a:t>
            </a:r>
          </a:p>
          <a:p>
            <a:pPr>
              <a:lnSpc>
                <a:spcPts val="3500"/>
              </a:lnSpc>
            </a:pPr>
            <a:endParaRPr lang="en-US" dirty="0" smtClean="0"/>
          </a:p>
          <a:p>
            <a:pPr>
              <a:lnSpc>
                <a:spcPts val="3500"/>
              </a:lnSpc>
            </a:pPr>
            <a:r>
              <a:rPr lang="en-US" dirty="0" smtClean="0"/>
              <a:t>Telecommuting</a:t>
            </a:r>
          </a:p>
          <a:p>
            <a:pPr>
              <a:lnSpc>
                <a:spcPts val="3500"/>
              </a:lnSpc>
            </a:pPr>
            <a:endParaRPr lang="en-US" dirty="0" smtClean="0"/>
          </a:p>
          <a:p>
            <a:pPr>
              <a:lnSpc>
                <a:spcPts val="3500"/>
              </a:lnSpc>
              <a:buNone/>
            </a:pPr>
            <a:endParaRPr lang="en-US"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impacts</a:t>
            </a:r>
            <a:endParaRPr lang="en-US" dirty="0"/>
          </a:p>
        </p:txBody>
      </p:sp>
      <p:sp>
        <p:nvSpPr>
          <p:cNvPr id="4" name="Slide Number Placeholder 3"/>
          <p:cNvSpPr>
            <a:spLocks noGrp="1"/>
          </p:cNvSpPr>
          <p:nvPr>
            <p:ph type="sldNum" sz="quarter" idx="12"/>
          </p:nvPr>
        </p:nvSpPr>
        <p:spPr/>
        <p:txBody>
          <a:bodyPr/>
          <a:lstStyle/>
          <a:p>
            <a:fld id="{A9244B76-E623-4881-9ACF-7E65647551FB}" type="slidenum">
              <a:rPr lang="en-US" smtClean="0"/>
              <a:pPr/>
              <a:t>26</a:t>
            </a:fld>
            <a:endParaRPr lang="en-US" dirty="0"/>
          </a:p>
        </p:txBody>
      </p:sp>
      <p:grpSp>
        <p:nvGrpSpPr>
          <p:cNvPr id="3" name="Group 21"/>
          <p:cNvGrpSpPr/>
          <p:nvPr/>
        </p:nvGrpSpPr>
        <p:grpSpPr>
          <a:xfrm>
            <a:off x="457200" y="1371600"/>
            <a:ext cx="1816608" cy="2362200"/>
            <a:chOff x="457200" y="1371600"/>
            <a:chExt cx="1816608" cy="2362200"/>
          </a:xfrm>
        </p:grpSpPr>
        <p:pic>
          <p:nvPicPr>
            <p:cNvPr id="4102" name="Picture 6"/>
            <p:cNvPicPr>
              <a:picLocks noChangeAspect="1" noChangeArrowheads="1"/>
            </p:cNvPicPr>
            <p:nvPr/>
          </p:nvPicPr>
          <p:blipFill>
            <a:blip r:embed="rId3" cstate="print"/>
            <a:srcRect/>
            <a:stretch>
              <a:fillRect/>
            </a:stretch>
          </p:blipFill>
          <p:spPr bwMode="auto">
            <a:xfrm>
              <a:off x="457200" y="1917192"/>
              <a:ext cx="1816608" cy="1816608"/>
            </a:xfrm>
            <a:prstGeom prst="rect">
              <a:avLst/>
            </a:prstGeom>
            <a:noFill/>
            <a:ln w="9525">
              <a:noFill/>
              <a:miter lim="800000"/>
              <a:headEnd/>
              <a:tailEnd/>
            </a:ln>
          </p:spPr>
        </p:pic>
        <p:sp>
          <p:nvSpPr>
            <p:cNvPr id="17" name="TextBox 16"/>
            <p:cNvSpPr txBox="1"/>
            <p:nvPr/>
          </p:nvSpPr>
          <p:spPr>
            <a:xfrm>
              <a:off x="685800" y="1371600"/>
              <a:ext cx="1447800" cy="954107"/>
            </a:xfrm>
            <a:prstGeom prst="rect">
              <a:avLst/>
            </a:prstGeom>
            <a:noFill/>
          </p:spPr>
          <p:txBody>
            <a:bodyPr wrap="square" rtlCol="0">
              <a:spAutoFit/>
            </a:bodyPr>
            <a:lstStyle/>
            <a:p>
              <a:r>
                <a:rPr lang="en-US" sz="2800" dirty="0" smtClean="0"/>
                <a:t>EQUITY	</a:t>
              </a:r>
              <a:endParaRPr lang="en-US" sz="2800" dirty="0"/>
            </a:p>
          </p:txBody>
        </p:sp>
      </p:grpSp>
      <p:grpSp>
        <p:nvGrpSpPr>
          <p:cNvPr id="5" name="Group 19"/>
          <p:cNvGrpSpPr/>
          <p:nvPr/>
        </p:nvGrpSpPr>
        <p:grpSpPr>
          <a:xfrm>
            <a:off x="3581400" y="1381780"/>
            <a:ext cx="2220316" cy="2352020"/>
            <a:chOff x="3647084" y="1381780"/>
            <a:chExt cx="2220316" cy="2352020"/>
          </a:xfrm>
        </p:grpSpPr>
        <p:grpSp>
          <p:nvGrpSpPr>
            <p:cNvPr id="6" name="Group 14"/>
            <p:cNvGrpSpPr>
              <a:grpSpLocks noChangeAspect="1"/>
            </p:cNvGrpSpPr>
            <p:nvPr/>
          </p:nvGrpSpPr>
          <p:grpSpPr>
            <a:xfrm>
              <a:off x="3647084" y="1894484"/>
              <a:ext cx="1839316" cy="1839316"/>
              <a:chOff x="5486400" y="1981200"/>
              <a:chExt cx="2838450" cy="2838450"/>
            </a:xfrm>
          </p:grpSpPr>
          <p:pic>
            <p:nvPicPr>
              <p:cNvPr id="4103" name="Picture 7"/>
              <p:cNvPicPr>
                <a:picLocks noChangeAspect="1" noChangeArrowheads="1"/>
              </p:cNvPicPr>
              <p:nvPr/>
            </p:nvPicPr>
            <p:blipFill>
              <a:blip r:embed="rId4" cstate="print"/>
              <a:srcRect/>
              <a:stretch>
                <a:fillRect/>
              </a:stretch>
            </p:blipFill>
            <p:spPr bwMode="auto">
              <a:xfrm>
                <a:off x="5486400" y="1981200"/>
                <a:ext cx="2838450" cy="2838450"/>
              </a:xfrm>
              <a:prstGeom prst="rect">
                <a:avLst/>
              </a:prstGeom>
              <a:noFill/>
              <a:ln w="9525">
                <a:noFill/>
                <a:miter lim="800000"/>
                <a:headEnd/>
                <a:tailEnd/>
              </a:ln>
            </p:spPr>
          </p:pic>
          <p:sp>
            <p:nvSpPr>
              <p:cNvPr id="14" name="TextBox 13"/>
              <p:cNvSpPr txBox="1"/>
              <p:nvPr/>
            </p:nvSpPr>
            <p:spPr>
              <a:xfrm>
                <a:off x="7391400" y="2979002"/>
                <a:ext cx="838200" cy="902430"/>
              </a:xfrm>
              <a:prstGeom prst="rect">
                <a:avLst/>
              </a:prstGeom>
              <a:noFill/>
            </p:spPr>
            <p:txBody>
              <a:bodyPr wrap="square" rtlCol="0">
                <a:spAutoFit/>
              </a:bodyPr>
              <a:lstStyle/>
              <a:p>
                <a:r>
                  <a:rPr lang="en-US" sz="3200" b="1" dirty="0" smtClean="0">
                    <a:solidFill>
                      <a:schemeClr val="bg1"/>
                    </a:solidFill>
                  </a:rPr>
                  <a:t>$</a:t>
                </a:r>
                <a:endParaRPr lang="en-US" sz="3200" b="1" dirty="0">
                  <a:solidFill>
                    <a:schemeClr val="bg1"/>
                  </a:solidFill>
                </a:endParaRPr>
              </a:p>
            </p:txBody>
          </p:sp>
        </p:grpSp>
        <p:sp>
          <p:nvSpPr>
            <p:cNvPr id="18" name="TextBox 17"/>
            <p:cNvSpPr txBox="1"/>
            <p:nvPr/>
          </p:nvSpPr>
          <p:spPr>
            <a:xfrm>
              <a:off x="3733800" y="1381780"/>
              <a:ext cx="2133600" cy="523220"/>
            </a:xfrm>
            <a:prstGeom prst="rect">
              <a:avLst/>
            </a:prstGeom>
            <a:noFill/>
          </p:spPr>
          <p:txBody>
            <a:bodyPr wrap="square" rtlCol="0">
              <a:spAutoFit/>
            </a:bodyPr>
            <a:lstStyle/>
            <a:p>
              <a:r>
                <a:rPr lang="en-US" sz="2800" dirty="0" smtClean="0"/>
                <a:t>ECONOMY	</a:t>
              </a:r>
              <a:endParaRPr lang="en-US" sz="2800" dirty="0"/>
            </a:p>
          </p:txBody>
        </p:sp>
      </p:grpSp>
      <p:grpSp>
        <p:nvGrpSpPr>
          <p:cNvPr id="7" name="Group 20"/>
          <p:cNvGrpSpPr/>
          <p:nvPr/>
        </p:nvGrpSpPr>
        <p:grpSpPr>
          <a:xfrm>
            <a:off x="6793992" y="1371600"/>
            <a:ext cx="2350008" cy="2362200"/>
            <a:chOff x="6793992" y="1371600"/>
            <a:chExt cx="2350008" cy="2362200"/>
          </a:xfrm>
        </p:grpSpPr>
        <p:pic>
          <p:nvPicPr>
            <p:cNvPr id="4104" name="Picture 8"/>
            <p:cNvPicPr>
              <a:picLocks noChangeAspect="1" noChangeArrowheads="1"/>
            </p:cNvPicPr>
            <p:nvPr/>
          </p:nvPicPr>
          <p:blipFill>
            <a:blip r:embed="rId5" cstate="print"/>
            <a:srcRect/>
            <a:stretch>
              <a:fillRect/>
            </a:stretch>
          </p:blipFill>
          <p:spPr bwMode="auto">
            <a:xfrm>
              <a:off x="6793992" y="1917192"/>
              <a:ext cx="1816608" cy="1816608"/>
            </a:xfrm>
            <a:prstGeom prst="rect">
              <a:avLst/>
            </a:prstGeom>
            <a:noFill/>
            <a:ln w="9525">
              <a:noFill/>
              <a:miter lim="800000"/>
              <a:headEnd/>
              <a:tailEnd/>
            </a:ln>
          </p:spPr>
        </p:pic>
        <p:sp>
          <p:nvSpPr>
            <p:cNvPr id="19" name="TextBox 18"/>
            <p:cNvSpPr txBox="1"/>
            <p:nvPr/>
          </p:nvSpPr>
          <p:spPr>
            <a:xfrm>
              <a:off x="7010400" y="1371600"/>
              <a:ext cx="2133600" cy="523220"/>
            </a:xfrm>
            <a:prstGeom prst="rect">
              <a:avLst/>
            </a:prstGeom>
            <a:noFill/>
          </p:spPr>
          <p:txBody>
            <a:bodyPr wrap="square" rtlCol="0">
              <a:spAutoFit/>
            </a:bodyPr>
            <a:lstStyle/>
            <a:p>
              <a:r>
                <a:rPr lang="en-US" sz="2800" dirty="0" smtClean="0"/>
                <a:t>HEALTH	</a:t>
              </a:r>
              <a:endParaRPr lang="en-US" sz="2800" dirty="0"/>
            </a:p>
          </p:txBody>
        </p:sp>
      </p:grpSp>
      <p:cxnSp>
        <p:nvCxnSpPr>
          <p:cNvPr id="24" name="Straight Arrow Connector 23"/>
          <p:cNvCxnSpPr/>
          <p:nvPr/>
        </p:nvCxnSpPr>
        <p:spPr>
          <a:xfrm>
            <a:off x="228600" y="4953000"/>
            <a:ext cx="2286000" cy="0"/>
          </a:xfrm>
          <a:prstGeom prst="straightConnector1">
            <a:avLst/>
          </a:prstGeom>
          <a:ln w="1778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495800" y="4038600"/>
            <a:ext cx="0" cy="1600200"/>
          </a:xfrm>
          <a:prstGeom prst="straightConnector1">
            <a:avLst/>
          </a:prstGeom>
          <a:ln w="1778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7696200" y="3962400"/>
            <a:ext cx="0" cy="1600200"/>
          </a:xfrm>
          <a:prstGeom prst="straightConnector1">
            <a:avLst/>
          </a:prstGeom>
          <a:ln w="1778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http://3.bp.blogspot.com/_SykaBz6cMDI/TJk1vcIOQuI/AAAAAAAAAPo/sB4XX7hm3Zo/s1600/816-2010%2B006.JPG"/>
          <p:cNvPicPr>
            <a:picLocks noChangeAspect="1" noChangeArrowheads="1"/>
          </p:cNvPicPr>
          <p:nvPr/>
        </p:nvPicPr>
        <p:blipFill>
          <a:blip r:embed="rId3" cstate="print"/>
          <a:srcRect l="6000" r="2500" b="17333"/>
          <a:stretch>
            <a:fillRect/>
          </a:stretch>
        </p:blipFill>
        <p:spPr bwMode="auto">
          <a:xfrm>
            <a:off x="1" y="0"/>
            <a:ext cx="9143999" cy="6858000"/>
          </a:xfrm>
          <a:prstGeom prst="rect">
            <a:avLst/>
          </a:prstGeom>
          <a:noFill/>
        </p:spPr>
      </p:pic>
      <p:sp>
        <p:nvSpPr>
          <p:cNvPr id="4" name="Slide Number Placeholder 3"/>
          <p:cNvSpPr>
            <a:spLocks noGrp="1"/>
          </p:cNvSpPr>
          <p:nvPr>
            <p:ph type="sldNum" sz="quarter" idx="4294967295"/>
          </p:nvPr>
        </p:nvSpPr>
        <p:spPr>
          <a:xfrm>
            <a:off x="8610600" y="6356350"/>
            <a:ext cx="533400" cy="365125"/>
          </a:xfrm>
        </p:spPr>
        <p:txBody>
          <a:bodyPr/>
          <a:lstStyle/>
          <a:p>
            <a:fld id="{A9244B76-E623-4881-9ACF-7E65647551FB}" type="slidenum">
              <a:rPr lang="en-US" smtClean="0"/>
              <a:pPr/>
              <a:t>27</a:t>
            </a:fld>
            <a:endParaRPr lang="en-US" dirty="0"/>
          </a:p>
        </p:txBody>
      </p:sp>
      <p:sp>
        <p:nvSpPr>
          <p:cNvPr id="5" name="Rectangle 4"/>
          <p:cNvSpPr/>
          <p:nvPr/>
        </p:nvSpPr>
        <p:spPr>
          <a:xfrm>
            <a:off x="0" y="304800"/>
            <a:ext cx="5410200" cy="1676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381000"/>
            <a:ext cx="5410200" cy="1447800"/>
          </a:xfrm>
        </p:spPr>
        <p:txBody>
          <a:bodyPr>
            <a:normAutofit/>
          </a:bodyPr>
          <a:lstStyle/>
          <a:p>
            <a:r>
              <a:rPr lang="en-US" sz="4000" dirty="0" smtClean="0">
                <a:solidFill>
                  <a:schemeClr val="bg1"/>
                </a:solidFill>
              </a:rPr>
              <a:t>ROADS/TRAFFIC MANAGEMENT</a:t>
            </a:r>
            <a:endParaRPr lang="en-US" sz="4000"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blog.thenewstribune.com/traffic/files/2011/05/HI_J0045_77.jpg"/>
          <p:cNvPicPr>
            <a:picLocks noChangeAspect="1" noChangeArrowheads="1"/>
          </p:cNvPicPr>
          <p:nvPr/>
        </p:nvPicPr>
        <p:blipFill>
          <a:blip r:embed="rId3" cstate="print">
            <a:lum bright="-10000"/>
          </a:blip>
          <a:srcRect l="40833"/>
          <a:stretch>
            <a:fillRect/>
          </a:stretch>
        </p:blipFill>
        <p:spPr bwMode="auto">
          <a:xfrm>
            <a:off x="4495800" y="0"/>
            <a:ext cx="4648200" cy="5892085"/>
          </a:xfrm>
          <a:prstGeom prst="rect">
            <a:avLst/>
          </a:prstGeom>
          <a:noFill/>
        </p:spPr>
      </p:pic>
      <p:pic>
        <p:nvPicPr>
          <p:cNvPr id="9217" name="Picture 1" descr="\\rosa\Groups\NWT\LCOG\Scenario Planning\Scenario planning methods\GHG Reduction Strategies\Presentation pics\Incident_response_WSDOT.png"/>
          <p:cNvPicPr>
            <a:picLocks noChangeAspect="1" noChangeArrowheads="1"/>
          </p:cNvPicPr>
          <p:nvPr/>
        </p:nvPicPr>
        <p:blipFill>
          <a:blip r:embed="rId4" cstate="print">
            <a:lum bright="-10000"/>
          </a:blip>
          <a:srcRect l="24963" r="18978"/>
          <a:stretch>
            <a:fillRect/>
          </a:stretch>
        </p:blipFill>
        <p:spPr bwMode="auto">
          <a:xfrm>
            <a:off x="-1" y="0"/>
            <a:ext cx="4542503" cy="5943600"/>
          </a:xfrm>
          <a:prstGeom prst="rect">
            <a:avLst/>
          </a:prstGeom>
          <a:noFill/>
        </p:spPr>
      </p:pic>
      <p:sp>
        <p:nvSpPr>
          <p:cNvPr id="7" name="Rectangle 6"/>
          <p:cNvSpPr/>
          <p:nvPr/>
        </p:nvSpPr>
        <p:spPr>
          <a:xfrm>
            <a:off x="0" y="5943600"/>
            <a:ext cx="9144000" cy="914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a:xfrm>
            <a:off x="0" y="3962400"/>
            <a:ext cx="4495800" cy="1676400"/>
          </a:xfrm>
        </p:spPr>
        <p:txBody>
          <a:bodyPr>
            <a:normAutofit/>
          </a:bodyPr>
          <a:lstStyle/>
          <a:p>
            <a:r>
              <a:rPr lang="en-US" dirty="0" smtClean="0">
                <a:solidFill>
                  <a:schemeClr val="bg1"/>
                </a:solidFill>
              </a:rPr>
              <a:t>Incident management</a:t>
            </a:r>
            <a:endParaRPr lang="en-US" dirty="0">
              <a:solidFill>
                <a:schemeClr val="bg1"/>
              </a:solidFill>
            </a:endParaRPr>
          </a:p>
        </p:txBody>
      </p:sp>
      <p:cxnSp>
        <p:nvCxnSpPr>
          <p:cNvPr id="14" name="Straight Connector 13"/>
          <p:cNvCxnSpPr/>
          <p:nvPr/>
        </p:nvCxnSpPr>
        <p:spPr>
          <a:xfrm flipH="1">
            <a:off x="2" y="5943600"/>
            <a:ext cx="9143998"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24400" y="6027003"/>
            <a:ext cx="2590800" cy="830997"/>
          </a:xfrm>
          <a:prstGeom prst="rect">
            <a:avLst/>
          </a:prstGeom>
          <a:noFill/>
        </p:spPr>
        <p:txBody>
          <a:bodyPr wrap="square" rtlCol="0">
            <a:spAutoFit/>
          </a:bodyPr>
          <a:lstStyle/>
          <a:p>
            <a:r>
              <a:rPr lang="en-US" sz="2400" b="1" dirty="0" smtClean="0">
                <a:solidFill>
                  <a:schemeClr val="bg1"/>
                </a:solidFill>
                <a:latin typeface="Ebrima" pitchFamily="2" charset="0"/>
                <a:ea typeface="Ebrima" pitchFamily="2" charset="0"/>
                <a:cs typeface="Ebrima" pitchFamily="2" charset="0"/>
              </a:rPr>
              <a:t>GHG reduction potential:</a:t>
            </a:r>
          </a:p>
        </p:txBody>
      </p:sp>
      <p:cxnSp>
        <p:nvCxnSpPr>
          <p:cNvPr id="8" name="Straight Connector 7"/>
          <p:cNvCxnSpPr/>
          <p:nvPr/>
        </p:nvCxnSpPr>
        <p:spPr>
          <a:xfrm>
            <a:off x="4572000" y="0"/>
            <a:ext cx="0" cy="685800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5638800"/>
            <a:ext cx="4724400" cy="307777"/>
          </a:xfrm>
          <a:prstGeom prst="rect">
            <a:avLst/>
          </a:prstGeom>
          <a:noFill/>
        </p:spPr>
        <p:txBody>
          <a:bodyPr wrap="square" rtlCol="0">
            <a:spAutoFit/>
          </a:bodyPr>
          <a:lstStyle/>
          <a:p>
            <a:pPr algn="r"/>
            <a:r>
              <a:rPr lang="en-US" sz="1400" dirty="0" smtClean="0">
                <a:solidFill>
                  <a:schemeClr val="bg1"/>
                </a:solidFill>
              </a:rPr>
              <a:t>Photo courtesy News Tribune</a:t>
            </a:r>
            <a:endParaRPr lang="en-US" sz="1400" dirty="0">
              <a:solidFill>
                <a:schemeClr val="bg1"/>
              </a:solidFill>
            </a:endParaRPr>
          </a:p>
        </p:txBody>
      </p:sp>
      <p:sp>
        <p:nvSpPr>
          <p:cNvPr id="12" name="Title 5"/>
          <p:cNvSpPr txBox="1">
            <a:spLocks/>
          </p:cNvSpPr>
          <p:nvPr/>
        </p:nvSpPr>
        <p:spPr>
          <a:xfrm>
            <a:off x="4648200" y="4114800"/>
            <a:ext cx="4495800" cy="1676400"/>
          </a:xfrm>
          <a:prstGeom prst="rect">
            <a:avLst/>
          </a:prstGeom>
        </p:spPr>
        <p:txBody>
          <a:bodyPr vert="horz" lIns="91440" tIns="45720" rIns="91440" bIns="45720" rtlCol="0"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Ebrima" pitchFamily="2" charset="0"/>
                <a:ea typeface="Ebrima" pitchFamily="2" charset="0"/>
                <a:cs typeface="Ebrima" pitchFamily="2" charset="0"/>
              </a:rPr>
              <a:t>Ramp</a:t>
            </a:r>
            <a:r>
              <a:rPr kumimoji="0" lang="en-US" sz="4400" b="1" i="0" u="none" strike="noStrike" kern="1200" cap="none" spc="0" normalizeH="0" noProof="0" dirty="0" smtClean="0">
                <a:ln>
                  <a:noFill/>
                </a:ln>
                <a:solidFill>
                  <a:schemeClr val="bg1"/>
                </a:solidFill>
                <a:effectLst/>
                <a:uLnTx/>
                <a:uFillTx/>
                <a:latin typeface="Ebrima" pitchFamily="2" charset="0"/>
                <a:ea typeface="Ebrima" pitchFamily="2" charset="0"/>
                <a:cs typeface="Ebrima" pitchFamily="2" charset="0"/>
              </a:rPr>
              <a:t> meters/ signal coordination</a:t>
            </a:r>
            <a:endParaRPr kumimoji="0" lang="en-US" sz="4400" b="1" i="0" u="none" strike="noStrike" kern="1200" cap="none" spc="0" normalizeH="0" baseline="0" noProof="0" dirty="0">
              <a:ln>
                <a:noFill/>
              </a:ln>
              <a:solidFill>
                <a:schemeClr val="bg1"/>
              </a:solidFill>
              <a:effectLst/>
              <a:uLnTx/>
              <a:uFillTx/>
              <a:latin typeface="Ebrima" pitchFamily="2" charset="0"/>
              <a:ea typeface="Ebrima" pitchFamily="2" charset="0"/>
              <a:cs typeface="Ebrima" pitchFamily="2" charset="0"/>
            </a:endParaRPr>
          </a:p>
        </p:txBody>
      </p:sp>
      <p:sp>
        <p:nvSpPr>
          <p:cNvPr id="13" name="TextBox 12"/>
          <p:cNvSpPr txBox="1"/>
          <p:nvPr/>
        </p:nvSpPr>
        <p:spPr>
          <a:xfrm>
            <a:off x="0" y="6027003"/>
            <a:ext cx="2590800" cy="830997"/>
          </a:xfrm>
          <a:prstGeom prst="rect">
            <a:avLst/>
          </a:prstGeom>
          <a:noFill/>
        </p:spPr>
        <p:txBody>
          <a:bodyPr wrap="square" rtlCol="0">
            <a:spAutoFit/>
          </a:bodyPr>
          <a:lstStyle/>
          <a:p>
            <a:r>
              <a:rPr lang="en-US" sz="2400" b="1" dirty="0" smtClean="0">
                <a:solidFill>
                  <a:schemeClr val="bg1"/>
                </a:solidFill>
                <a:latin typeface="Ebrima" pitchFamily="2" charset="0"/>
                <a:ea typeface="Ebrima" pitchFamily="2" charset="0"/>
                <a:cs typeface="Ebrima" pitchFamily="2" charset="0"/>
              </a:rPr>
              <a:t>GHG reduction potential:</a:t>
            </a:r>
          </a:p>
        </p:txBody>
      </p:sp>
      <p:sp>
        <p:nvSpPr>
          <p:cNvPr id="15" name="TextBox 14"/>
          <p:cNvSpPr txBox="1"/>
          <p:nvPr/>
        </p:nvSpPr>
        <p:spPr>
          <a:xfrm>
            <a:off x="2057400" y="6073914"/>
            <a:ext cx="2895600" cy="707886"/>
          </a:xfrm>
          <a:prstGeom prst="rect">
            <a:avLst/>
          </a:prstGeom>
          <a:noFill/>
        </p:spPr>
        <p:txBody>
          <a:bodyPr wrap="square" rtlCol="0">
            <a:spAutoFit/>
          </a:bodyPr>
          <a:lstStyle/>
          <a:p>
            <a:pPr algn="ctr"/>
            <a:r>
              <a:rPr lang="en-US" sz="4000" b="1" dirty="0" smtClean="0">
                <a:solidFill>
                  <a:schemeClr val="bg1"/>
                </a:solidFill>
                <a:latin typeface="Ebrima" pitchFamily="2" charset="0"/>
                <a:ea typeface="Ebrima" pitchFamily="2" charset="0"/>
                <a:cs typeface="Ebrima" pitchFamily="2" charset="0"/>
              </a:rPr>
              <a:t>Minimal</a:t>
            </a:r>
          </a:p>
        </p:txBody>
      </p:sp>
      <p:sp>
        <p:nvSpPr>
          <p:cNvPr id="16" name="TextBox 15"/>
          <p:cNvSpPr txBox="1"/>
          <p:nvPr/>
        </p:nvSpPr>
        <p:spPr>
          <a:xfrm>
            <a:off x="6629400" y="6073914"/>
            <a:ext cx="2895600" cy="707886"/>
          </a:xfrm>
          <a:prstGeom prst="rect">
            <a:avLst/>
          </a:prstGeom>
          <a:noFill/>
        </p:spPr>
        <p:txBody>
          <a:bodyPr wrap="square" rtlCol="0">
            <a:spAutoFit/>
          </a:bodyPr>
          <a:lstStyle/>
          <a:p>
            <a:pPr algn="ctr"/>
            <a:r>
              <a:rPr lang="en-US" sz="4000" b="1" dirty="0" smtClean="0">
                <a:solidFill>
                  <a:schemeClr val="bg1"/>
                </a:solidFill>
                <a:latin typeface="Ebrima" pitchFamily="2" charset="0"/>
                <a:ea typeface="Ebrima" pitchFamily="2" charset="0"/>
                <a:cs typeface="Ebrima" pitchFamily="2" charset="0"/>
              </a:rPr>
              <a:t>Minimal</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4" name="Slide Number Placeholder 3"/>
          <p:cNvSpPr>
            <a:spLocks noGrp="1"/>
          </p:cNvSpPr>
          <p:nvPr>
            <p:ph type="sldNum" sz="quarter" idx="12"/>
          </p:nvPr>
        </p:nvSpPr>
        <p:spPr/>
        <p:txBody>
          <a:bodyPr/>
          <a:lstStyle/>
          <a:p>
            <a:fld id="{A9244B76-E623-4881-9ACF-7E65647551FB}" type="slidenum">
              <a:rPr lang="en-US" smtClean="0"/>
              <a:pPr/>
              <a:t>29</a:t>
            </a:fld>
            <a:endParaRPr lang="en-US" dirty="0"/>
          </a:p>
        </p:txBody>
      </p:sp>
      <p:graphicFrame>
        <p:nvGraphicFramePr>
          <p:cNvPr id="5" name="Table 4"/>
          <p:cNvGraphicFramePr>
            <a:graphicFrameLocks noGrp="1"/>
          </p:cNvGraphicFramePr>
          <p:nvPr/>
        </p:nvGraphicFramePr>
        <p:xfrm>
          <a:off x="4953000" y="1371600"/>
          <a:ext cx="4038600" cy="4506703"/>
        </p:xfrm>
        <a:graphic>
          <a:graphicData uri="http://schemas.openxmlformats.org/drawingml/2006/table">
            <a:tbl>
              <a:tblPr firstRow="1" bandRow="1">
                <a:tableStyleId>{5C22544A-7EE6-4342-B048-85BDC9FD1C3A}</a:tableStyleId>
              </a:tblPr>
              <a:tblGrid>
                <a:gridCol w="1642820"/>
                <a:gridCol w="2395780"/>
              </a:tblGrid>
              <a:tr h="4572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Cost</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Timeframe</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r>
              <a:tr h="1349834">
                <a:tc>
                  <a:txBody>
                    <a:bodyPr/>
                    <a:lstStyle/>
                    <a:p>
                      <a:pPr algn="ctr"/>
                      <a:r>
                        <a:rPr lang="en-US" sz="2800" b="1" dirty="0" smtClean="0"/>
                        <a:t>$$-$$$</a:t>
                      </a:r>
                      <a:endParaRPr lang="en-US" sz="2800" b="1"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800" b="1" dirty="0" smtClean="0"/>
                        <a:t>Medium</a:t>
                      </a:r>
                      <a:endParaRPr lang="en-US" sz="28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1349834">
                <a:tc>
                  <a:txBody>
                    <a:bodyPr/>
                    <a:lstStyle/>
                    <a:p>
                      <a:pPr algn="ctr"/>
                      <a:r>
                        <a:rPr lang="en-US" sz="2800" b="1" kern="1200" dirty="0" smtClean="0">
                          <a:solidFill>
                            <a:schemeClr val="dk1"/>
                          </a:solidFill>
                          <a:latin typeface="+mn-lt"/>
                          <a:ea typeface="+mn-ea"/>
                          <a:cs typeface="+mn-cs"/>
                        </a:rPr>
                        <a:t>$$</a:t>
                      </a:r>
                      <a:endParaRPr lang="en-US" sz="2800" b="1" kern="1200" dirty="0">
                        <a:solidFill>
                          <a:schemeClr val="dk1"/>
                        </a:solidFill>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800" b="1" dirty="0" smtClean="0"/>
                        <a:t>Short</a:t>
                      </a:r>
                      <a:endParaRPr lang="en-US" sz="2800" b="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r h="1349834">
                <a:tc>
                  <a:txBody>
                    <a:bodyPr/>
                    <a:lstStyle/>
                    <a:p>
                      <a:pPr algn="ctr"/>
                      <a:r>
                        <a:rPr lang="en-US" sz="2800" b="1" kern="1200" dirty="0" smtClean="0">
                          <a:solidFill>
                            <a:schemeClr val="dk1"/>
                          </a:solidFill>
                          <a:latin typeface="+mn-lt"/>
                          <a:ea typeface="+mn-ea"/>
                          <a:cs typeface="+mn-cs"/>
                        </a:rPr>
                        <a:t>$$</a:t>
                      </a:r>
                      <a:endParaRPr lang="en-US" sz="2800" b="1" kern="1200" dirty="0">
                        <a:solidFill>
                          <a:schemeClr val="dk1"/>
                        </a:solidFill>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800" b="1" dirty="0" smtClean="0"/>
                        <a:t>Medium</a:t>
                      </a:r>
                      <a:endParaRPr lang="en-US" sz="2800" b="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6" name="Content Placeholder 2"/>
          <p:cNvSpPr>
            <a:spLocks noGrp="1"/>
          </p:cNvSpPr>
          <p:nvPr>
            <p:ph idx="1"/>
          </p:nvPr>
        </p:nvSpPr>
        <p:spPr>
          <a:xfrm>
            <a:off x="457200" y="1981200"/>
            <a:ext cx="4495800" cy="4495800"/>
          </a:xfrm>
        </p:spPr>
        <p:txBody>
          <a:bodyPr>
            <a:normAutofit/>
          </a:bodyPr>
          <a:lstStyle/>
          <a:p>
            <a:pPr>
              <a:lnSpc>
                <a:spcPts val="3500"/>
              </a:lnSpc>
            </a:pPr>
            <a:r>
              <a:rPr lang="en-US" dirty="0" smtClean="0"/>
              <a:t>Incident management</a:t>
            </a:r>
          </a:p>
          <a:p>
            <a:pPr>
              <a:lnSpc>
                <a:spcPts val="3500"/>
              </a:lnSpc>
            </a:pPr>
            <a:endParaRPr lang="en-US" dirty="0" smtClean="0"/>
          </a:p>
          <a:p>
            <a:pPr>
              <a:lnSpc>
                <a:spcPts val="3500"/>
              </a:lnSpc>
            </a:pPr>
            <a:r>
              <a:rPr lang="en-US" dirty="0" smtClean="0"/>
              <a:t>Traffic signal coordination</a:t>
            </a:r>
          </a:p>
          <a:p>
            <a:pPr>
              <a:lnSpc>
                <a:spcPts val="3500"/>
              </a:lnSpc>
            </a:pPr>
            <a:endParaRPr lang="en-US" dirty="0" smtClean="0"/>
          </a:p>
          <a:p>
            <a:pPr>
              <a:lnSpc>
                <a:spcPts val="3500"/>
              </a:lnSpc>
            </a:pPr>
            <a:r>
              <a:rPr lang="en-US" dirty="0" smtClean="0"/>
              <a:t>Ramp metering</a:t>
            </a:r>
          </a:p>
          <a:p>
            <a:pPr>
              <a:lnSpc>
                <a:spcPts val="3500"/>
              </a:lnSpc>
              <a:buNone/>
            </a:pPr>
            <a:endParaRPr lang="en-US"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3" name="Content Placeholder 2"/>
          <p:cNvSpPr>
            <a:spLocks noGrp="1"/>
          </p:cNvSpPr>
          <p:nvPr>
            <p:ph idx="1"/>
          </p:nvPr>
        </p:nvSpPr>
        <p:spPr>
          <a:xfrm>
            <a:off x="457200" y="1600200"/>
            <a:ext cx="8229600" cy="4800600"/>
          </a:xfrm>
        </p:spPr>
        <p:txBody>
          <a:bodyPr>
            <a:normAutofit fontScale="85000" lnSpcReduction="20000"/>
          </a:bodyPr>
          <a:lstStyle/>
          <a:p>
            <a:r>
              <a:rPr lang="en-US" b="1" dirty="0" smtClean="0"/>
              <a:t>Cost:</a:t>
            </a:r>
            <a:endParaRPr lang="en-US" dirty="0" smtClean="0"/>
          </a:p>
          <a:p>
            <a:pPr lvl="1">
              <a:buNone/>
            </a:pPr>
            <a:r>
              <a:rPr lang="en-US" sz="3800" dirty="0" smtClean="0"/>
              <a:t>$ = &lt;$100,000</a:t>
            </a:r>
          </a:p>
          <a:p>
            <a:pPr lvl="1">
              <a:buNone/>
            </a:pPr>
            <a:r>
              <a:rPr lang="en-US" sz="3800" dirty="0" smtClean="0"/>
              <a:t>$$ = $100,000 - $1,000,000</a:t>
            </a:r>
          </a:p>
          <a:p>
            <a:pPr lvl="1">
              <a:buNone/>
            </a:pPr>
            <a:r>
              <a:rPr lang="en-US" sz="3800" dirty="0" smtClean="0"/>
              <a:t>$$$ = &gt;$1,000,000</a:t>
            </a:r>
          </a:p>
          <a:p>
            <a:pPr lvl="1">
              <a:buNone/>
            </a:pPr>
            <a:endParaRPr lang="en-US" dirty="0" smtClean="0"/>
          </a:p>
          <a:p>
            <a:r>
              <a:rPr lang="en-US" b="1" dirty="0" smtClean="0"/>
              <a:t>Time frame:</a:t>
            </a:r>
            <a:endParaRPr lang="en-US" dirty="0" smtClean="0"/>
          </a:p>
          <a:p>
            <a:pPr>
              <a:buNone/>
            </a:pPr>
            <a:r>
              <a:rPr lang="en-US" dirty="0" smtClean="0"/>
              <a:t>	Short = fully implementable within 5 years</a:t>
            </a:r>
          </a:p>
          <a:p>
            <a:pPr>
              <a:buNone/>
            </a:pPr>
            <a:r>
              <a:rPr lang="en-US" dirty="0" smtClean="0"/>
              <a:t>	Medium = implementable within 5 – 10 years</a:t>
            </a:r>
          </a:p>
          <a:p>
            <a:pPr>
              <a:buNone/>
            </a:pPr>
            <a:r>
              <a:rPr lang="en-US" dirty="0" smtClean="0"/>
              <a:t>	Long = implementable within 10 – 20 years, or longer</a:t>
            </a:r>
            <a:endParaRPr lang="en-US" dirty="0"/>
          </a:p>
        </p:txBody>
      </p:sp>
      <p:sp>
        <p:nvSpPr>
          <p:cNvPr id="4" name="Slide Number Placeholder 3"/>
          <p:cNvSpPr>
            <a:spLocks noGrp="1"/>
          </p:cNvSpPr>
          <p:nvPr>
            <p:ph type="sldNum" sz="quarter" idx="12"/>
          </p:nvPr>
        </p:nvSpPr>
        <p:spPr/>
        <p:txBody>
          <a:bodyPr/>
          <a:lstStyle/>
          <a:p>
            <a:fld id="{A9244B76-E623-4881-9ACF-7E65647551FB}"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impacts</a:t>
            </a:r>
            <a:endParaRPr lang="en-US" dirty="0"/>
          </a:p>
        </p:txBody>
      </p:sp>
      <p:sp>
        <p:nvSpPr>
          <p:cNvPr id="4" name="Slide Number Placeholder 3"/>
          <p:cNvSpPr>
            <a:spLocks noGrp="1"/>
          </p:cNvSpPr>
          <p:nvPr>
            <p:ph type="sldNum" sz="quarter" idx="12"/>
          </p:nvPr>
        </p:nvSpPr>
        <p:spPr/>
        <p:txBody>
          <a:bodyPr/>
          <a:lstStyle/>
          <a:p>
            <a:fld id="{A9244B76-E623-4881-9ACF-7E65647551FB}" type="slidenum">
              <a:rPr lang="en-US" smtClean="0"/>
              <a:pPr/>
              <a:t>30</a:t>
            </a:fld>
            <a:endParaRPr lang="en-US" dirty="0"/>
          </a:p>
        </p:txBody>
      </p:sp>
      <p:grpSp>
        <p:nvGrpSpPr>
          <p:cNvPr id="3" name="Group 21"/>
          <p:cNvGrpSpPr/>
          <p:nvPr/>
        </p:nvGrpSpPr>
        <p:grpSpPr>
          <a:xfrm>
            <a:off x="457200" y="1371600"/>
            <a:ext cx="1816608" cy="2362200"/>
            <a:chOff x="457200" y="1371600"/>
            <a:chExt cx="1816608" cy="2362200"/>
          </a:xfrm>
        </p:grpSpPr>
        <p:pic>
          <p:nvPicPr>
            <p:cNvPr id="4102" name="Picture 6"/>
            <p:cNvPicPr>
              <a:picLocks noChangeAspect="1" noChangeArrowheads="1"/>
            </p:cNvPicPr>
            <p:nvPr/>
          </p:nvPicPr>
          <p:blipFill>
            <a:blip r:embed="rId3" cstate="print"/>
            <a:srcRect/>
            <a:stretch>
              <a:fillRect/>
            </a:stretch>
          </p:blipFill>
          <p:spPr bwMode="auto">
            <a:xfrm>
              <a:off x="457200" y="1917192"/>
              <a:ext cx="1816608" cy="1816608"/>
            </a:xfrm>
            <a:prstGeom prst="rect">
              <a:avLst/>
            </a:prstGeom>
            <a:noFill/>
            <a:ln w="9525">
              <a:noFill/>
              <a:miter lim="800000"/>
              <a:headEnd/>
              <a:tailEnd/>
            </a:ln>
          </p:spPr>
        </p:pic>
        <p:sp>
          <p:nvSpPr>
            <p:cNvPr id="17" name="TextBox 16"/>
            <p:cNvSpPr txBox="1"/>
            <p:nvPr/>
          </p:nvSpPr>
          <p:spPr>
            <a:xfrm>
              <a:off x="685800" y="1371600"/>
              <a:ext cx="1447800" cy="954107"/>
            </a:xfrm>
            <a:prstGeom prst="rect">
              <a:avLst/>
            </a:prstGeom>
            <a:noFill/>
          </p:spPr>
          <p:txBody>
            <a:bodyPr wrap="square" rtlCol="0">
              <a:spAutoFit/>
            </a:bodyPr>
            <a:lstStyle/>
            <a:p>
              <a:r>
                <a:rPr lang="en-US" sz="2800" dirty="0" smtClean="0"/>
                <a:t>EQUITY	</a:t>
              </a:r>
              <a:endParaRPr lang="en-US" sz="2800" dirty="0"/>
            </a:p>
          </p:txBody>
        </p:sp>
      </p:grpSp>
      <p:grpSp>
        <p:nvGrpSpPr>
          <p:cNvPr id="5" name="Group 19"/>
          <p:cNvGrpSpPr/>
          <p:nvPr/>
        </p:nvGrpSpPr>
        <p:grpSpPr>
          <a:xfrm>
            <a:off x="3581400" y="1381780"/>
            <a:ext cx="2220316" cy="2352020"/>
            <a:chOff x="3647084" y="1381780"/>
            <a:chExt cx="2220316" cy="2352020"/>
          </a:xfrm>
        </p:grpSpPr>
        <p:grpSp>
          <p:nvGrpSpPr>
            <p:cNvPr id="6" name="Group 14"/>
            <p:cNvGrpSpPr>
              <a:grpSpLocks noChangeAspect="1"/>
            </p:cNvGrpSpPr>
            <p:nvPr/>
          </p:nvGrpSpPr>
          <p:grpSpPr>
            <a:xfrm>
              <a:off x="3647084" y="1894484"/>
              <a:ext cx="1839316" cy="1839316"/>
              <a:chOff x="5486400" y="1981200"/>
              <a:chExt cx="2838450" cy="2838450"/>
            </a:xfrm>
          </p:grpSpPr>
          <p:pic>
            <p:nvPicPr>
              <p:cNvPr id="4103" name="Picture 7"/>
              <p:cNvPicPr>
                <a:picLocks noChangeAspect="1" noChangeArrowheads="1"/>
              </p:cNvPicPr>
              <p:nvPr/>
            </p:nvPicPr>
            <p:blipFill>
              <a:blip r:embed="rId4" cstate="print"/>
              <a:srcRect/>
              <a:stretch>
                <a:fillRect/>
              </a:stretch>
            </p:blipFill>
            <p:spPr bwMode="auto">
              <a:xfrm>
                <a:off x="5486400" y="1981200"/>
                <a:ext cx="2838450" cy="2838450"/>
              </a:xfrm>
              <a:prstGeom prst="rect">
                <a:avLst/>
              </a:prstGeom>
              <a:noFill/>
              <a:ln w="9525">
                <a:noFill/>
                <a:miter lim="800000"/>
                <a:headEnd/>
                <a:tailEnd/>
              </a:ln>
            </p:spPr>
          </p:pic>
          <p:sp>
            <p:nvSpPr>
              <p:cNvPr id="14" name="TextBox 13"/>
              <p:cNvSpPr txBox="1"/>
              <p:nvPr/>
            </p:nvSpPr>
            <p:spPr>
              <a:xfrm>
                <a:off x="7391400" y="2979002"/>
                <a:ext cx="838200" cy="902430"/>
              </a:xfrm>
              <a:prstGeom prst="rect">
                <a:avLst/>
              </a:prstGeom>
              <a:noFill/>
            </p:spPr>
            <p:txBody>
              <a:bodyPr wrap="square" rtlCol="0">
                <a:spAutoFit/>
              </a:bodyPr>
              <a:lstStyle/>
              <a:p>
                <a:r>
                  <a:rPr lang="en-US" sz="3200" b="1" dirty="0" smtClean="0">
                    <a:solidFill>
                      <a:schemeClr val="bg1"/>
                    </a:solidFill>
                  </a:rPr>
                  <a:t>$</a:t>
                </a:r>
                <a:endParaRPr lang="en-US" sz="3200" b="1" dirty="0">
                  <a:solidFill>
                    <a:schemeClr val="bg1"/>
                  </a:solidFill>
                </a:endParaRPr>
              </a:p>
            </p:txBody>
          </p:sp>
        </p:grpSp>
        <p:sp>
          <p:nvSpPr>
            <p:cNvPr id="18" name="TextBox 17"/>
            <p:cNvSpPr txBox="1"/>
            <p:nvPr/>
          </p:nvSpPr>
          <p:spPr>
            <a:xfrm>
              <a:off x="3733800" y="1381780"/>
              <a:ext cx="2133600" cy="523220"/>
            </a:xfrm>
            <a:prstGeom prst="rect">
              <a:avLst/>
            </a:prstGeom>
            <a:noFill/>
          </p:spPr>
          <p:txBody>
            <a:bodyPr wrap="square" rtlCol="0">
              <a:spAutoFit/>
            </a:bodyPr>
            <a:lstStyle/>
            <a:p>
              <a:r>
                <a:rPr lang="en-US" sz="2800" dirty="0" smtClean="0"/>
                <a:t>ECONOMY	</a:t>
              </a:r>
              <a:endParaRPr lang="en-US" sz="2800" dirty="0"/>
            </a:p>
          </p:txBody>
        </p:sp>
      </p:grpSp>
      <p:grpSp>
        <p:nvGrpSpPr>
          <p:cNvPr id="7" name="Group 20"/>
          <p:cNvGrpSpPr/>
          <p:nvPr/>
        </p:nvGrpSpPr>
        <p:grpSpPr>
          <a:xfrm>
            <a:off x="6793992" y="1371600"/>
            <a:ext cx="2350008" cy="2362200"/>
            <a:chOff x="6793992" y="1371600"/>
            <a:chExt cx="2350008" cy="2362200"/>
          </a:xfrm>
        </p:grpSpPr>
        <p:pic>
          <p:nvPicPr>
            <p:cNvPr id="4104" name="Picture 8"/>
            <p:cNvPicPr>
              <a:picLocks noChangeAspect="1" noChangeArrowheads="1"/>
            </p:cNvPicPr>
            <p:nvPr/>
          </p:nvPicPr>
          <p:blipFill>
            <a:blip r:embed="rId5" cstate="print"/>
            <a:srcRect/>
            <a:stretch>
              <a:fillRect/>
            </a:stretch>
          </p:blipFill>
          <p:spPr bwMode="auto">
            <a:xfrm>
              <a:off x="6793992" y="1917192"/>
              <a:ext cx="1816608" cy="1816608"/>
            </a:xfrm>
            <a:prstGeom prst="rect">
              <a:avLst/>
            </a:prstGeom>
            <a:noFill/>
            <a:ln w="9525">
              <a:noFill/>
              <a:miter lim="800000"/>
              <a:headEnd/>
              <a:tailEnd/>
            </a:ln>
          </p:spPr>
        </p:pic>
        <p:sp>
          <p:nvSpPr>
            <p:cNvPr id="19" name="TextBox 18"/>
            <p:cNvSpPr txBox="1"/>
            <p:nvPr/>
          </p:nvSpPr>
          <p:spPr>
            <a:xfrm>
              <a:off x="7010400" y="1371600"/>
              <a:ext cx="2133600" cy="523220"/>
            </a:xfrm>
            <a:prstGeom prst="rect">
              <a:avLst/>
            </a:prstGeom>
            <a:noFill/>
          </p:spPr>
          <p:txBody>
            <a:bodyPr wrap="square" rtlCol="0">
              <a:spAutoFit/>
            </a:bodyPr>
            <a:lstStyle/>
            <a:p>
              <a:r>
                <a:rPr lang="en-US" sz="2800" dirty="0" smtClean="0"/>
                <a:t>HEALTH	</a:t>
              </a:r>
              <a:endParaRPr lang="en-US" sz="2800" dirty="0"/>
            </a:p>
          </p:txBody>
        </p:sp>
      </p:grpSp>
      <p:cxnSp>
        <p:nvCxnSpPr>
          <p:cNvPr id="24" name="Straight Arrow Connector 23"/>
          <p:cNvCxnSpPr/>
          <p:nvPr/>
        </p:nvCxnSpPr>
        <p:spPr>
          <a:xfrm>
            <a:off x="228600" y="5029200"/>
            <a:ext cx="2286000" cy="0"/>
          </a:xfrm>
          <a:prstGeom prst="straightConnector1">
            <a:avLst/>
          </a:prstGeom>
          <a:ln w="1778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495800" y="3962400"/>
            <a:ext cx="0" cy="1600200"/>
          </a:xfrm>
          <a:prstGeom prst="straightConnector1">
            <a:avLst/>
          </a:prstGeom>
          <a:ln w="1778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629400" y="4953000"/>
            <a:ext cx="2286000" cy="0"/>
          </a:xfrm>
          <a:prstGeom prst="straightConnector1">
            <a:avLst/>
          </a:prstGeom>
          <a:ln w="1778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Greenhouse gas (GHG) impacts</a:t>
            </a:r>
            <a:endParaRPr lang="en-US" dirty="0"/>
          </a:p>
        </p:txBody>
      </p:sp>
      <p:sp>
        <p:nvSpPr>
          <p:cNvPr id="3" name="Content Placeholder 2"/>
          <p:cNvSpPr>
            <a:spLocks noGrp="1"/>
          </p:cNvSpPr>
          <p:nvPr>
            <p:ph idx="1"/>
          </p:nvPr>
        </p:nvSpPr>
        <p:spPr/>
        <p:txBody>
          <a:bodyPr/>
          <a:lstStyle/>
          <a:p>
            <a:r>
              <a:rPr lang="en-US" dirty="0" smtClean="0"/>
              <a:t>Strategy effectiveness is measured in several ways:</a:t>
            </a:r>
          </a:p>
          <a:p>
            <a:pPr lvl="1"/>
            <a:r>
              <a:rPr lang="en-US" dirty="0" smtClean="0"/>
              <a:t>GHG emissions reduction potential</a:t>
            </a:r>
          </a:p>
          <a:p>
            <a:pPr lvl="1"/>
            <a:r>
              <a:rPr lang="en-US" dirty="0" smtClean="0"/>
              <a:t>Vehicle miles travelled (VMT) reduction potential</a:t>
            </a:r>
          </a:p>
          <a:p>
            <a:pPr lvl="1"/>
            <a:r>
              <a:rPr lang="en-US" dirty="0" smtClean="0"/>
              <a:t>Qualitatively where there is little data on effectiveness</a:t>
            </a:r>
          </a:p>
          <a:p>
            <a:pPr>
              <a:buNone/>
            </a:pPr>
            <a:endParaRPr lang="en-US" dirty="0" smtClean="0"/>
          </a:p>
        </p:txBody>
      </p:sp>
      <p:sp>
        <p:nvSpPr>
          <p:cNvPr id="4" name="Slide Number Placeholder 3"/>
          <p:cNvSpPr>
            <a:spLocks noGrp="1"/>
          </p:cNvSpPr>
          <p:nvPr>
            <p:ph type="sldNum" sz="quarter" idx="12"/>
          </p:nvPr>
        </p:nvSpPr>
        <p:spPr/>
        <p:txBody>
          <a:bodyPr/>
          <a:lstStyle/>
          <a:p>
            <a:fld id="{A9244B76-E623-4881-9ACF-7E65647551FB}" type="slidenum">
              <a:rPr lang="en-US" smtClean="0"/>
              <a:pPr/>
              <a:t>4</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10600" y="6356350"/>
            <a:ext cx="533400" cy="365125"/>
          </a:xfrm>
        </p:spPr>
        <p:txBody>
          <a:bodyPr/>
          <a:lstStyle/>
          <a:p>
            <a:fld id="{A9244B76-E623-4881-9ACF-7E65647551FB}" type="slidenum">
              <a:rPr lang="en-US" smtClean="0"/>
              <a:pPr/>
              <a:t>5</a:t>
            </a:fld>
            <a:endParaRPr lang="en-US" dirty="0"/>
          </a:p>
        </p:txBody>
      </p:sp>
      <p:pic>
        <p:nvPicPr>
          <p:cNvPr id="1026" name="Picture 2" descr="\\rosa\Groups\NWT\LCOG\Scenario Planning\Scenario planning methods\GHG Reduction Strategies\Presentation pics\Density_mixed_use.jpg"/>
          <p:cNvPicPr>
            <a:picLocks noChangeAspect="1" noChangeArrowheads="1"/>
          </p:cNvPicPr>
          <p:nvPr/>
        </p:nvPicPr>
        <p:blipFill>
          <a:blip r:embed="rId3" cstate="print"/>
          <a:srcRect r="10050"/>
          <a:stretch>
            <a:fillRect/>
          </a:stretch>
        </p:blipFill>
        <p:spPr bwMode="auto">
          <a:xfrm>
            <a:off x="-1" y="0"/>
            <a:ext cx="9144001" cy="6858000"/>
          </a:xfrm>
          <a:prstGeom prst="rect">
            <a:avLst/>
          </a:prstGeom>
          <a:noFill/>
        </p:spPr>
      </p:pic>
      <p:sp>
        <p:nvSpPr>
          <p:cNvPr id="5" name="Rectangle 4"/>
          <p:cNvSpPr/>
          <p:nvPr/>
        </p:nvSpPr>
        <p:spPr>
          <a:xfrm>
            <a:off x="0" y="990600"/>
            <a:ext cx="5410200" cy="1676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1143000"/>
            <a:ext cx="5410200" cy="1447800"/>
          </a:xfrm>
        </p:spPr>
        <p:txBody>
          <a:bodyPr>
            <a:normAutofit/>
          </a:bodyPr>
          <a:lstStyle/>
          <a:p>
            <a:r>
              <a:rPr lang="en-US" sz="4000" dirty="0" smtClean="0">
                <a:solidFill>
                  <a:schemeClr val="bg1"/>
                </a:solidFill>
              </a:rPr>
              <a:t>COMMUNITY DESIGN STRATEGIES</a:t>
            </a:r>
            <a:endParaRPr lang="en-US" sz="4000" dirty="0">
              <a:solidFill>
                <a:schemeClr val="bg1"/>
              </a:solidFill>
            </a:endParaRPr>
          </a:p>
        </p:txBody>
      </p:sp>
      <p:sp>
        <p:nvSpPr>
          <p:cNvPr id="6" name="TextBox 5"/>
          <p:cNvSpPr txBox="1"/>
          <p:nvPr/>
        </p:nvSpPr>
        <p:spPr>
          <a:xfrm>
            <a:off x="4419600" y="6550223"/>
            <a:ext cx="4724400" cy="307777"/>
          </a:xfrm>
          <a:prstGeom prst="rect">
            <a:avLst/>
          </a:prstGeom>
          <a:noFill/>
        </p:spPr>
        <p:txBody>
          <a:bodyPr wrap="square" rtlCol="0">
            <a:spAutoFit/>
          </a:bodyPr>
          <a:lstStyle/>
          <a:p>
            <a:pPr algn="r"/>
            <a:r>
              <a:rPr lang="en-US" sz="1400" dirty="0" smtClean="0">
                <a:solidFill>
                  <a:schemeClr val="bg1"/>
                </a:solidFill>
              </a:rPr>
              <a:t>Photo courtesy Don Hankins</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osa\Groups\NWT\LCOG\Scenario Planning\Scenario planning methods\GHG Reduction Strategies\Presentation pics\mixeduse.PNG"/>
          <p:cNvPicPr>
            <a:picLocks noChangeAspect="1" noChangeArrowheads="1"/>
          </p:cNvPicPr>
          <p:nvPr/>
        </p:nvPicPr>
        <p:blipFill>
          <a:blip r:embed="rId3" cstate="print"/>
          <a:srcRect l="8235" r="352"/>
          <a:stretch>
            <a:fillRect/>
          </a:stretch>
        </p:blipFill>
        <p:spPr bwMode="auto">
          <a:xfrm>
            <a:off x="0" y="0"/>
            <a:ext cx="9144000" cy="6858000"/>
          </a:xfrm>
          <a:prstGeom prst="rect">
            <a:avLst/>
          </a:prstGeom>
          <a:noFill/>
        </p:spPr>
      </p:pic>
      <p:sp>
        <p:nvSpPr>
          <p:cNvPr id="7" name="Rectangle 6"/>
          <p:cNvSpPr/>
          <p:nvPr/>
        </p:nvSpPr>
        <p:spPr>
          <a:xfrm>
            <a:off x="0" y="5943600"/>
            <a:ext cx="91440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a:xfrm>
            <a:off x="0" y="0"/>
            <a:ext cx="7086600" cy="990600"/>
          </a:xfrm>
        </p:spPr>
        <p:txBody>
          <a:bodyPr/>
          <a:lstStyle/>
          <a:p>
            <a:r>
              <a:rPr lang="en-US" dirty="0" smtClean="0">
                <a:solidFill>
                  <a:schemeClr val="bg1"/>
                </a:solidFill>
              </a:rPr>
              <a:t>Mixed-use Development</a:t>
            </a:r>
            <a:endParaRPr lang="en-US" dirty="0">
              <a:solidFill>
                <a:schemeClr val="bg1"/>
              </a:solidFill>
            </a:endParaRPr>
          </a:p>
        </p:txBody>
      </p:sp>
      <p:cxnSp>
        <p:nvCxnSpPr>
          <p:cNvPr id="14" name="Straight Connector 13"/>
          <p:cNvCxnSpPr/>
          <p:nvPr/>
        </p:nvCxnSpPr>
        <p:spPr>
          <a:xfrm flipH="1">
            <a:off x="2" y="5943600"/>
            <a:ext cx="9143998"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91200" y="6019800"/>
            <a:ext cx="2895600" cy="830997"/>
          </a:xfrm>
          <a:prstGeom prst="rect">
            <a:avLst/>
          </a:prstGeom>
          <a:noFill/>
        </p:spPr>
        <p:txBody>
          <a:bodyPr wrap="square" rtlCol="0">
            <a:spAutoFit/>
          </a:bodyPr>
          <a:lstStyle/>
          <a:p>
            <a:pPr algn="ctr"/>
            <a:r>
              <a:rPr lang="en-US" sz="4800" b="1" dirty="0">
                <a:solidFill>
                  <a:schemeClr val="bg1"/>
                </a:solidFill>
                <a:latin typeface="Ebrima" pitchFamily="2" charset="0"/>
                <a:ea typeface="Ebrima" pitchFamily="2" charset="0"/>
                <a:cs typeface="Ebrima" pitchFamily="2" charset="0"/>
              </a:rPr>
              <a:t>5-25</a:t>
            </a:r>
            <a:r>
              <a:rPr lang="en-US" sz="4800" b="1" dirty="0" smtClean="0">
                <a:solidFill>
                  <a:schemeClr val="bg1"/>
                </a:solidFill>
                <a:latin typeface="Ebrima" pitchFamily="2" charset="0"/>
                <a:ea typeface="Ebrima" pitchFamily="2" charset="0"/>
                <a:cs typeface="Ebrima" pitchFamily="2" charset="0"/>
              </a:rPr>
              <a:t>%</a:t>
            </a:r>
          </a:p>
        </p:txBody>
      </p:sp>
      <p:sp>
        <p:nvSpPr>
          <p:cNvPr id="18" name="TextBox 17"/>
          <p:cNvSpPr txBox="1"/>
          <p:nvPr/>
        </p:nvSpPr>
        <p:spPr>
          <a:xfrm>
            <a:off x="-304800" y="6172200"/>
            <a:ext cx="6477000" cy="907941"/>
          </a:xfrm>
          <a:prstGeom prst="rect">
            <a:avLst/>
          </a:prstGeom>
          <a:noFill/>
        </p:spPr>
        <p:txBody>
          <a:bodyPr wrap="square" rtlCol="0">
            <a:spAutoFit/>
          </a:bodyPr>
          <a:lstStyle/>
          <a:p>
            <a:pPr algn="ctr">
              <a:lnSpc>
                <a:spcPts val="3000"/>
              </a:lnSpc>
            </a:pPr>
            <a:r>
              <a:rPr lang="en-US" sz="2400" b="1" dirty="0" smtClean="0">
                <a:solidFill>
                  <a:schemeClr val="bg1"/>
                </a:solidFill>
                <a:latin typeface="Ebrima" pitchFamily="2" charset="0"/>
                <a:ea typeface="Ebrima" pitchFamily="2" charset="0"/>
                <a:cs typeface="Ebrima" pitchFamily="2" charset="0"/>
              </a:rPr>
              <a:t>Vehicle miles traveled (VMT) reduction:</a:t>
            </a:r>
          </a:p>
          <a:p>
            <a:endParaRPr lang="en-US" sz="2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4" name="Slide Number Placeholder 3"/>
          <p:cNvSpPr>
            <a:spLocks noGrp="1"/>
          </p:cNvSpPr>
          <p:nvPr>
            <p:ph type="sldNum" sz="quarter" idx="12"/>
          </p:nvPr>
        </p:nvSpPr>
        <p:spPr/>
        <p:txBody>
          <a:bodyPr/>
          <a:lstStyle/>
          <a:p>
            <a:fld id="{A9244B76-E623-4881-9ACF-7E65647551FB}" type="slidenum">
              <a:rPr lang="en-US" smtClean="0"/>
              <a:pPr/>
              <a:t>7</a:t>
            </a:fld>
            <a:endParaRPr lang="en-US" dirty="0"/>
          </a:p>
        </p:txBody>
      </p:sp>
      <p:graphicFrame>
        <p:nvGraphicFramePr>
          <p:cNvPr id="5" name="Table 4"/>
          <p:cNvGraphicFramePr>
            <a:graphicFrameLocks noGrp="1"/>
          </p:cNvGraphicFramePr>
          <p:nvPr/>
        </p:nvGraphicFramePr>
        <p:xfrm>
          <a:off x="4953000" y="1371600"/>
          <a:ext cx="4038600" cy="4343401"/>
        </p:xfrm>
        <a:graphic>
          <a:graphicData uri="http://schemas.openxmlformats.org/drawingml/2006/table">
            <a:tbl>
              <a:tblPr firstRow="1" bandRow="1">
                <a:tableStyleId>{5C22544A-7EE6-4342-B048-85BDC9FD1C3A}</a:tableStyleId>
              </a:tblPr>
              <a:tblGrid>
                <a:gridCol w="1642820"/>
                <a:gridCol w="2395780"/>
              </a:tblGrid>
              <a:tr h="5007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Cost</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Timeframe</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r>
              <a:tr h="1280896">
                <a:tc>
                  <a:txBody>
                    <a:bodyPr/>
                    <a:lstStyle/>
                    <a:p>
                      <a:pPr algn="ctr"/>
                      <a:r>
                        <a:rPr lang="en-US" sz="2800" b="1" dirty="0" smtClean="0"/>
                        <a:t>$</a:t>
                      </a:r>
                      <a:endParaRPr lang="en-US" sz="2800" b="1"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800" b="1" dirty="0" smtClean="0"/>
                        <a:t>Short</a:t>
                      </a:r>
                      <a:endParaRPr lang="en-US" sz="28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1280896">
                <a:tc>
                  <a:txBody>
                    <a:bodyPr/>
                    <a:lstStyle/>
                    <a:p>
                      <a:pPr algn="ctr"/>
                      <a:r>
                        <a:rPr lang="en-US" sz="2800" b="1" kern="1200" dirty="0" smtClean="0">
                          <a:solidFill>
                            <a:schemeClr val="dk1"/>
                          </a:solidFill>
                          <a:latin typeface="+mn-lt"/>
                          <a:ea typeface="+mn-ea"/>
                          <a:cs typeface="+mn-cs"/>
                        </a:rPr>
                        <a:t>$ - $$</a:t>
                      </a:r>
                      <a:endParaRPr lang="en-US" sz="2800" b="1" kern="1200" dirty="0">
                        <a:solidFill>
                          <a:schemeClr val="dk1"/>
                        </a:solidFill>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800" b="1" dirty="0" smtClean="0"/>
                        <a:t>Short</a:t>
                      </a:r>
                      <a:endParaRPr lang="en-US" sz="2800" b="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r h="1280896">
                <a:tc>
                  <a:txBody>
                    <a:bodyPr/>
                    <a:lstStyle/>
                    <a:p>
                      <a:pPr algn="ctr"/>
                      <a:r>
                        <a:rPr lang="en-US" sz="2800" b="1" kern="1200" dirty="0" smtClean="0">
                          <a:solidFill>
                            <a:schemeClr val="dk1"/>
                          </a:solidFill>
                          <a:latin typeface="+mn-lt"/>
                          <a:ea typeface="+mn-ea"/>
                          <a:cs typeface="+mn-cs"/>
                        </a:rPr>
                        <a:t>$$ - $$$</a:t>
                      </a:r>
                      <a:endParaRPr lang="en-US" sz="2800" b="1" kern="1200" dirty="0">
                        <a:solidFill>
                          <a:schemeClr val="dk1"/>
                        </a:solidFill>
                        <a:latin typeface="+mn-lt"/>
                        <a:ea typeface="+mn-ea"/>
                        <a:cs typeface="+mn-cs"/>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800" b="1" dirty="0" smtClean="0"/>
                        <a:t>Medium</a:t>
                      </a:r>
                      <a:endParaRPr lang="en-US" sz="2800" b="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6" name="Content Placeholder 2"/>
          <p:cNvSpPr>
            <a:spLocks noGrp="1"/>
          </p:cNvSpPr>
          <p:nvPr>
            <p:ph idx="1"/>
          </p:nvPr>
        </p:nvSpPr>
        <p:spPr>
          <a:xfrm>
            <a:off x="457200" y="2057400"/>
            <a:ext cx="6096000" cy="4114799"/>
          </a:xfrm>
        </p:spPr>
        <p:txBody>
          <a:bodyPr/>
          <a:lstStyle/>
          <a:p>
            <a:r>
              <a:rPr lang="en-US" dirty="0" smtClean="0"/>
              <a:t>Mixed-use zoning</a:t>
            </a:r>
          </a:p>
          <a:p>
            <a:endParaRPr lang="en-US" dirty="0" smtClean="0"/>
          </a:p>
          <a:p>
            <a:r>
              <a:rPr lang="en-US" dirty="0" smtClean="0"/>
              <a:t>Developer incentives</a:t>
            </a:r>
          </a:p>
          <a:p>
            <a:endParaRPr lang="en-US" dirty="0" smtClean="0"/>
          </a:p>
          <a:p>
            <a:r>
              <a:rPr lang="en-US" dirty="0" smtClean="0"/>
              <a:t>Supportive public infrastructure</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impacts</a:t>
            </a:r>
            <a:endParaRPr lang="en-US" dirty="0"/>
          </a:p>
        </p:txBody>
      </p:sp>
      <p:sp>
        <p:nvSpPr>
          <p:cNvPr id="4" name="Slide Number Placeholder 3"/>
          <p:cNvSpPr>
            <a:spLocks noGrp="1"/>
          </p:cNvSpPr>
          <p:nvPr>
            <p:ph type="sldNum" sz="quarter" idx="12"/>
          </p:nvPr>
        </p:nvSpPr>
        <p:spPr/>
        <p:txBody>
          <a:bodyPr/>
          <a:lstStyle/>
          <a:p>
            <a:fld id="{A9244B76-E623-4881-9ACF-7E65647551FB}" type="slidenum">
              <a:rPr lang="en-US" smtClean="0"/>
              <a:pPr/>
              <a:t>8</a:t>
            </a:fld>
            <a:endParaRPr lang="en-US" dirty="0"/>
          </a:p>
        </p:txBody>
      </p:sp>
      <p:grpSp>
        <p:nvGrpSpPr>
          <p:cNvPr id="22" name="Group 21"/>
          <p:cNvGrpSpPr/>
          <p:nvPr/>
        </p:nvGrpSpPr>
        <p:grpSpPr>
          <a:xfrm>
            <a:off x="457200" y="1371600"/>
            <a:ext cx="1816608" cy="2362200"/>
            <a:chOff x="457200" y="1371600"/>
            <a:chExt cx="1816608" cy="2362200"/>
          </a:xfrm>
        </p:grpSpPr>
        <p:pic>
          <p:nvPicPr>
            <p:cNvPr id="4102" name="Picture 6"/>
            <p:cNvPicPr>
              <a:picLocks noChangeAspect="1" noChangeArrowheads="1"/>
            </p:cNvPicPr>
            <p:nvPr/>
          </p:nvPicPr>
          <p:blipFill>
            <a:blip r:embed="rId3" cstate="print"/>
            <a:srcRect/>
            <a:stretch>
              <a:fillRect/>
            </a:stretch>
          </p:blipFill>
          <p:spPr bwMode="auto">
            <a:xfrm>
              <a:off x="457200" y="1917192"/>
              <a:ext cx="1816608" cy="1816608"/>
            </a:xfrm>
            <a:prstGeom prst="rect">
              <a:avLst/>
            </a:prstGeom>
            <a:noFill/>
            <a:ln w="9525">
              <a:noFill/>
              <a:miter lim="800000"/>
              <a:headEnd/>
              <a:tailEnd/>
            </a:ln>
          </p:spPr>
        </p:pic>
        <p:sp>
          <p:nvSpPr>
            <p:cNvPr id="17" name="TextBox 16"/>
            <p:cNvSpPr txBox="1"/>
            <p:nvPr/>
          </p:nvSpPr>
          <p:spPr>
            <a:xfrm>
              <a:off x="685800" y="1371600"/>
              <a:ext cx="1447800" cy="954107"/>
            </a:xfrm>
            <a:prstGeom prst="rect">
              <a:avLst/>
            </a:prstGeom>
            <a:noFill/>
          </p:spPr>
          <p:txBody>
            <a:bodyPr wrap="square" rtlCol="0">
              <a:spAutoFit/>
            </a:bodyPr>
            <a:lstStyle/>
            <a:p>
              <a:r>
                <a:rPr lang="en-US" sz="2800" dirty="0" smtClean="0"/>
                <a:t>EQUITY	</a:t>
              </a:r>
              <a:endParaRPr lang="en-US" sz="2800" dirty="0"/>
            </a:p>
          </p:txBody>
        </p:sp>
      </p:grpSp>
      <p:grpSp>
        <p:nvGrpSpPr>
          <p:cNvPr id="20" name="Group 19"/>
          <p:cNvGrpSpPr/>
          <p:nvPr/>
        </p:nvGrpSpPr>
        <p:grpSpPr>
          <a:xfrm>
            <a:off x="3581400" y="1381780"/>
            <a:ext cx="2220316" cy="2352020"/>
            <a:chOff x="3647084" y="1381780"/>
            <a:chExt cx="2220316" cy="2352020"/>
          </a:xfrm>
        </p:grpSpPr>
        <p:grpSp>
          <p:nvGrpSpPr>
            <p:cNvPr id="15" name="Group 14"/>
            <p:cNvGrpSpPr>
              <a:grpSpLocks noChangeAspect="1"/>
            </p:cNvGrpSpPr>
            <p:nvPr/>
          </p:nvGrpSpPr>
          <p:grpSpPr>
            <a:xfrm>
              <a:off x="3647084" y="1894484"/>
              <a:ext cx="1839316" cy="1839316"/>
              <a:chOff x="5486400" y="1981200"/>
              <a:chExt cx="2838450" cy="2838450"/>
            </a:xfrm>
          </p:grpSpPr>
          <p:pic>
            <p:nvPicPr>
              <p:cNvPr id="4103" name="Picture 7"/>
              <p:cNvPicPr>
                <a:picLocks noChangeAspect="1" noChangeArrowheads="1"/>
              </p:cNvPicPr>
              <p:nvPr/>
            </p:nvPicPr>
            <p:blipFill>
              <a:blip r:embed="rId4" cstate="print"/>
              <a:srcRect/>
              <a:stretch>
                <a:fillRect/>
              </a:stretch>
            </p:blipFill>
            <p:spPr bwMode="auto">
              <a:xfrm>
                <a:off x="5486400" y="1981200"/>
                <a:ext cx="2838450" cy="2838450"/>
              </a:xfrm>
              <a:prstGeom prst="rect">
                <a:avLst/>
              </a:prstGeom>
              <a:noFill/>
              <a:ln w="9525">
                <a:noFill/>
                <a:miter lim="800000"/>
                <a:headEnd/>
                <a:tailEnd/>
              </a:ln>
            </p:spPr>
          </p:pic>
          <p:sp>
            <p:nvSpPr>
              <p:cNvPr id="14" name="TextBox 13"/>
              <p:cNvSpPr txBox="1"/>
              <p:nvPr/>
            </p:nvSpPr>
            <p:spPr>
              <a:xfrm>
                <a:off x="7391400" y="2979002"/>
                <a:ext cx="838200" cy="902430"/>
              </a:xfrm>
              <a:prstGeom prst="rect">
                <a:avLst/>
              </a:prstGeom>
              <a:noFill/>
            </p:spPr>
            <p:txBody>
              <a:bodyPr wrap="square" rtlCol="0">
                <a:spAutoFit/>
              </a:bodyPr>
              <a:lstStyle/>
              <a:p>
                <a:r>
                  <a:rPr lang="en-US" sz="3200" b="1" dirty="0" smtClean="0">
                    <a:solidFill>
                      <a:schemeClr val="bg1"/>
                    </a:solidFill>
                  </a:rPr>
                  <a:t>$</a:t>
                </a:r>
                <a:endParaRPr lang="en-US" sz="3200" b="1" dirty="0">
                  <a:solidFill>
                    <a:schemeClr val="bg1"/>
                  </a:solidFill>
                </a:endParaRPr>
              </a:p>
            </p:txBody>
          </p:sp>
        </p:grpSp>
        <p:sp>
          <p:nvSpPr>
            <p:cNvPr id="18" name="TextBox 17"/>
            <p:cNvSpPr txBox="1"/>
            <p:nvPr/>
          </p:nvSpPr>
          <p:spPr>
            <a:xfrm>
              <a:off x="3733800" y="1381780"/>
              <a:ext cx="2133600" cy="523220"/>
            </a:xfrm>
            <a:prstGeom prst="rect">
              <a:avLst/>
            </a:prstGeom>
            <a:noFill/>
          </p:spPr>
          <p:txBody>
            <a:bodyPr wrap="square" rtlCol="0">
              <a:spAutoFit/>
            </a:bodyPr>
            <a:lstStyle/>
            <a:p>
              <a:r>
                <a:rPr lang="en-US" sz="2800" dirty="0" smtClean="0"/>
                <a:t>ECONOMY	</a:t>
              </a:r>
              <a:endParaRPr lang="en-US" sz="2800" dirty="0"/>
            </a:p>
          </p:txBody>
        </p:sp>
      </p:grpSp>
      <p:grpSp>
        <p:nvGrpSpPr>
          <p:cNvPr id="21" name="Group 20"/>
          <p:cNvGrpSpPr/>
          <p:nvPr/>
        </p:nvGrpSpPr>
        <p:grpSpPr>
          <a:xfrm>
            <a:off x="6793992" y="1371600"/>
            <a:ext cx="2350008" cy="2362200"/>
            <a:chOff x="6793992" y="1371600"/>
            <a:chExt cx="2350008" cy="2362200"/>
          </a:xfrm>
        </p:grpSpPr>
        <p:pic>
          <p:nvPicPr>
            <p:cNvPr id="4104" name="Picture 8"/>
            <p:cNvPicPr>
              <a:picLocks noChangeAspect="1" noChangeArrowheads="1"/>
            </p:cNvPicPr>
            <p:nvPr/>
          </p:nvPicPr>
          <p:blipFill>
            <a:blip r:embed="rId5" cstate="print"/>
            <a:srcRect/>
            <a:stretch>
              <a:fillRect/>
            </a:stretch>
          </p:blipFill>
          <p:spPr bwMode="auto">
            <a:xfrm>
              <a:off x="6793992" y="1917192"/>
              <a:ext cx="1816608" cy="1816608"/>
            </a:xfrm>
            <a:prstGeom prst="rect">
              <a:avLst/>
            </a:prstGeom>
            <a:noFill/>
            <a:ln w="9525">
              <a:noFill/>
              <a:miter lim="800000"/>
              <a:headEnd/>
              <a:tailEnd/>
            </a:ln>
          </p:spPr>
        </p:pic>
        <p:sp>
          <p:nvSpPr>
            <p:cNvPr id="19" name="TextBox 18"/>
            <p:cNvSpPr txBox="1"/>
            <p:nvPr/>
          </p:nvSpPr>
          <p:spPr>
            <a:xfrm>
              <a:off x="7010400" y="1371600"/>
              <a:ext cx="2133600" cy="523220"/>
            </a:xfrm>
            <a:prstGeom prst="rect">
              <a:avLst/>
            </a:prstGeom>
            <a:noFill/>
          </p:spPr>
          <p:txBody>
            <a:bodyPr wrap="square" rtlCol="0">
              <a:spAutoFit/>
            </a:bodyPr>
            <a:lstStyle/>
            <a:p>
              <a:r>
                <a:rPr lang="en-US" sz="2800" dirty="0" smtClean="0"/>
                <a:t>HEALTH	</a:t>
              </a:r>
              <a:endParaRPr lang="en-US" sz="2800" dirty="0"/>
            </a:p>
          </p:txBody>
        </p:sp>
      </p:grpSp>
      <p:cxnSp>
        <p:nvCxnSpPr>
          <p:cNvPr id="24" name="Straight Arrow Connector 23"/>
          <p:cNvCxnSpPr/>
          <p:nvPr/>
        </p:nvCxnSpPr>
        <p:spPr>
          <a:xfrm>
            <a:off x="228600" y="5257800"/>
            <a:ext cx="2286000" cy="0"/>
          </a:xfrm>
          <a:prstGeom prst="straightConnector1">
            <a:avLst/>
          </a:prstGeom>
          <a:ln w="1778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495800" y="4267200"/>
            <a:ext cx="0" cy="1600200"/>
          </a:xfrm>
          <a:prstGeom prst="straightConnector1">
            <a:avLst/>
          </a:prstGeom>
          <a:ln w="1778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7696200" y="4267200"/>
            <a:ext cx="0" cy="1600200"/>
          </a:xfrm>
          <a:prstGeom prst="straightConnector1">
            <a:avLst/>
          </a:prstGeom>
          <a:ln w="1778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osa\Groups\NWT\LCOG\Scenario Planning\Scenario planning methods\GHG Reduction Strategies\Presentation pics\Active_Trans.PNG"/>
          <p:cNvPicPr>
            <a:picLocks noChangeAspect="1" noChangeArrowheads="1"/>
          </p:cNvPicPr>
          <p:nvPr/>
        </p:nvPicPr>
        <p:blipFill>
          <a:blip r:embed="rId3" cstate="print"/>
          <a:srcRect t="39452" r="1561"/>
          <a:stretch>
            <a:fillRect/>
          </a:stretch>
        </p:blipFill>
        <p:spPr bwMode="auto">
          <a:xfrm>
            <a:off x="-1" y="0"/>
            <a:ext cx="9144001" cy="6858000"/>
          </a:xfrm>
          <a:prstGeom prst="rect">
            <a:avLst/>
          </a:prstGeom>
          <a:noFill/>
        </p:spPr>
      </p:pic>
      <p:sp>
        <p:nvSpPr>
          <p:cNvPr id="7" name="Rectangle 6"/>
          <p:cNvSpPr/>
          <p:nvPr/>
        </p:nvSpPr>
        <p:spPr>
          <a:xfrm>
            <a:off x="0" y="5943600"/>
            <a:ext cx="91440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a:xfrm>
            <a:off x="0" y="0"/>
            <a:ext cx="7086600" cy="990600"/>
          </a:xfrm>
        </p:spPr>
        <p:txBody>
          <a:bodyPr/>
          <a:lstStyle/>
          <a:p>
            <a:r>
              <a:rPr lang="en-US" dirty="0" smtClean="0">
                <a:solidFill>
                  <a:schemeClr val="bg1"/>
                </a:solidFill>
              </a:rPr>
              <a:t>Active Transportation</a:t>
            </a:r>
            <a:endParaRPr lang="en-US" dirty="0">
              <a:solidFill>
                <a:schemeClr val="bg1"/>
              </a:solidFill>
            </a:endParaRPr>
          </a:p>
        </p:txBody>
      </p:sp>
      <p:cxnSp>
        <p:nvCxnSpPr>
          <p:cNvPr id="14" name="Straight Connector 13"/>
          <p:cNvCxnSpPr/>
          <p:nvPr/>
        </p:nvCxnSpPr>
        <p:spPr>
          <a:xfrm flipH="1">
            <a:off x="2" y="5943600"/>
            <a:ext cx="9143998"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91200" y="6019800"/>
            <a:ext cx="2895600" cy="830997"/>
          </a:xfrm>
          <a:prstGeom prst="rect">
            <a:avLst/>
          </a:prstGeom>
          <a:noFill/>
        </p:spPr>
        <p:txBody>
          <a:bodyPr wrap="square" rtlCol="0">
            <a:spAutoFit/>
          </a:bodyPr>
          <a:lstStyle/>
          <a:p>
            <a:pPr algn="ctr"/>
            <a:r>
              <a:rPr lang="en-US" sz="4800" b="1" dirty="0">
                <a:solidFill>
                  <a:schemeClr val="bg1"/>
                </a:solidFill>
                <a:latin typeface="Ebrima" pitchFamily="2" charset="0"/>
                <a:ea typeface="Ebrima" pitchFamily="2" charset="0"/>
                <a:cs typeface="Ebrima" pitchFamily="2" charset="0"/>
              </a:rPr>
              <a:t>5-15</a:t>
            </a:r>
            <a:r>
              <a:rPr lang="en-US" sz="4800" b="1" dirty="0" smtClean="0">
                <a:solidFill>
                  <a:schemeClr val="bg1"/>
                </a:solidFill>
                <a:latin typeface="Ebrima" pitchFamily="2" charset="0"/>
                <a:ea typeface="Ebrima" pitchFamily="2" charset="0"/>
                <a:cs typeface="Ebrima" pitchFamily="2" charset="0"/>
              </a:rPr>
              <a:t>%</a:t>
            </a:r>
          </a:p>
        </p:txBody>
      </p:sp>
      <p:sp>
        <p:nvSpPr>
          <p:cNvPr id="18" name="TextBox 17"/>
          <p:cNvSpPr txBox="1"/>
          <p:nvPr/>
        </p:nvSpPr>
        <p:spPr>
          <a:xfrm>
            <a:off x="-304800" y="6172200"/>
            <a:ext cx="6477000" cy="907941"/>
          </a:xfrm>
          <a:prstGeom prst="rect">
            <a:avLst/>
          </a:prstGeom>
          <a:noFill/>
        </p:spPr>
        <p:txBody>
          <a:bodyPr wrap="square" rtlCol="0">
            <a:spAutoFit/>
          </a:bodyPr>
          <a:lstStyle/>
          <a:p>
            <a:pPr algn="ctr">
              <a:lnSpc>
                <a:spcPts val="3000"/>
              </a:lnSpc>
            </a:pPr>
            <a:r>
              <a:rPr lang="en-US" sz="2400" b="1" dirty="0" smtClean="0">
                <a:solidFill>
                  <a:schemeClr val="bg1"/>
                </a:solidFill>
                <a:latin typeface="Ebrima" pitchFamily="2" charset="0"/>
                <a:ea typeface="Ebrima" pitchFamily="2" charset="0"/>
                <a:cs typeface="Ebrima" pitchFamily="2" charset="0"/>
              </a:rPr>
              <a:t>Vehicle miles traveled (VMT) reduction:</a:t>
            </a:r>
          </a:p>
          <a:p>
            <a:endParaRPr lang="en-US" sz="2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333DAC712DB94A9177B2E240DF5A0B" ma:contentTypeVersion="0" ma:contentTypeDescription="Create a new document." ma:contentTypeScope="" ma:versionID="431b0a4a62f6a23cb4afd010ecd11a06">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2EA59795-88BA-44C6-9A68-5BD08FCC5F06}"/>
</file>

<file path=customXml/itemProps2.xml><?xml version="1.0" encoding="utf-8"?>
<ds:datastoreItem xmlns:ds="http://schemas.openxmlformats.org/officeDocument/2006/customXml" ds:itemID="{869BF334-9053-4C04-B77F-BCD87F6BC640}"/>
</file>

<file path=customXml/itemProps3.xml><?xml version="1.0" encoding="utf-8"?>
<ds:datastoreItem xmlns:ds="http://schemas.openxmlformats.org/officeDocument/2006/customXml" ds:itemID="{29D1B2A6-5277-4EC4-B099-221082217058}"/>
</file>

<file path=docProps/app.xml><?xml version="1.0" encoding="utf-8"?>
<Properties xmlns="http://schemas.openxmlformats.org/officeDocument/2006/extended-properties" xmlns:vt="http://schemas.openxmlformats.org/officeDocument/2006/docPropsVTypes">
  <TotalTime>4385</TotalTime>
  <Words>1630</Words>
  <Application>Microsoft Office PowerPoint</Application>
  <PresentationFormat>On-screen Show (4:3)</PresentationFormat>
  <Paragraphs>303</Paragraphs>
  <Slides>30</Slides>
  <Notes>27</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Greenhouse Gas (GHG) emissions reduction strategies</vt:lpstr>
      <vt:lpstr>Four policy areas</vt:lpstr>
      <vt:lpstr>Implementation</vt:lpstr>
      <vt:lpstr>Greenhouse gas (GHG) impacts</vt:lpstr>
      <vt:lpstr>COMMUNITY DESIGN STRATEGIES</vt:lpstr>
      <vt:lpstr>Mixed-use Development</vt:lpstr>
      <vt:lpstr>Implementation</vt:lpstr>
      <vt:lpstr>Potential impacts</vt:lpstr>
      <vt:lpstr>Active Transportation</vt:lpstr>
      <vt:lpstr>Implementation</vt:lpstr>
      <vt:lpstr>Potential impacts</vt:lpstr>
      <vt:lpstr>Improve public transit</vt:lpstr>
      <vt:lpstr>Implementation</vt:lpstr>
      <vt:lpstr>Potential impacts</vt:lpstr>
      <vt:lpstr>PRICING STRATEGIES</vt:lpstr>
      <vt:lpstr>Congestion pricing</vt:lpstr>
      <vt:lpstr>Implementation</vt:lpstr>
      <vt:lpstr>Other pricing strategies</vt:lpstr>
      <vt:lpstr>Implementation</vt:lpstr>
      <vt:lpstr>Potential impacts</vt:lpstr>
      <vt:lpstr>EDUCATION &amp; MARKETING STRATEGIES</vt:lpstr>
      <vt:lpstr>Ridesharing, carsharing, and carpooling</vt:lpstr>
      <vt:lpstr>Implementation</vt:lpstr>
      <vt:lpstr>Travel options education</vt:lpstr>
      <vt:lpstr>Implementation</vt:lpstr>
      <vt:lpstr>Potential impacts</vt:lpstr>
      <vt:lpstr>ROADS/TRAFFIC MANAGEMENT</vt:lpstr>
      <vt:lpstr>Incident management</vt:lpstr>
      <vt:lpstr>Implementation</vt:lpstr>
      <vt:lpstr>Potential impacts</vt:lpstr>
    </vt:vector>
  </TitlesOfParts>
  <Company>CH2M HILL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Ryan Farncomb</dc:creator>
  <cp:lastModifiedBy>Ryan Farncomb</cp:lastModifiedBy>
  <cp:revision>133</cp:revision>
  <dcterms:created xsi:type="dcterms:W3CDTF">2013-11-08T17:24:46Z</dcterms:created>
  <dcterms:modified xsi:type="dcterms:W3CDTF">2014-02-06T21:00:33Z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0x01010002333DAC712DB94A9177B2E240DF5A0B</vt:lpwstr>
  </property>
</Properties>
</file>